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8" r:id="rId5"/>
    <p:sldId id="258" r:id="rId6"/>
    <p:sldId id="265" r:id="rId7"/>
    <p:sldId id="269" r:id="rId8"/>
    <p:sldId id="261" r:id="rId9"/>
    <p:sldId id="262" r:id="rId10"/>
    <p:sldId id="263" r:id="rId11"/>
    <p:sldId id="264" r:id="rId12"/>
    <p:sldId id="267" r:id="rId13"/>
    <p:sldId id="270" r:id="rId14"/>
    <p:sldId id="266" r:id="rId15"/>
    <p:sldId id="271" r:id="rId16"/>
    <p:sldId id="272" r:id="rId17"/>
    <p:sldId id="273" r:id="rId18"/>
    <p:sldId id="274" r:id="rId19"/>
    <p:sldId id="276" r:id="rId20"/>
    <p:sldId id="275" r:id="rId21"/>
    <p:sldId id="277" r:id="rId22"/>
    <p:sldId id="278" r:id="rId23"/>
    <p:sldId id="279" r:id="rId24"/>
    <p:sldId id="281" r:id="rId25"/>
    <p:sldId id="280" r:id="rId26"/>
    <p:sldId id="282" r:id="rId27"/>
    <p:sldId id="260"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08" autoAdjust="0"/>
    <p:restoredTop sz="94660"/>
  </p:normalViewPr>
  <p:slideViewPr>
    <p:cSldViewPr snapToGrid="0">
      <p:cViewPr varScale="1">
        <p:scale>
          <a:sx n="86" d="100"/>
          <a:sy n="86" d="100"/>
        </p:scale>
        <p:origin x="7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5042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2FE015-E2D9-4D2B-973A-DFEEEFBB8E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4C6939DA-4D56-4979-A92B-737E3AAE9C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245BB086-4286-4C50-9C25-382297911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16E71A-E9F5-4193-9BE4-31E6A5B93E39}" type="datetimeFigureOut">
              <a:rPr lang="ru-RU" smtClean="0"/>
              <a:t>14.02.2021</a:t>
            </a:fld>
            <a:endParaRPr lang="ru-RU"/>
          </a:p>
        </p:txBody>
      </p:sp>
      <p:sp>
        <p:nvSpPr>
          <p:cNvPr id="5" name="Footer Placeholder 4">
            <a:extLst>
              <a:ext uri="{FF2B5EF4-FFF2-40B4-BE49-F238E27FC236}">
                <a16:creationId xmlns:a16="http://schemas.microsoft.com/office/drawing/2014/main" id="{2A67191A-6D21-4CF6-8DE3-C0DCB028BD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6390F8DD-DAF9-4EA1-9C0D-9C4A3D20B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AC94F-AC33-44E6-AEC4-FEC9B858D9C8}" type="slidenum">
              <a:rPr lang="ru-RU" smtClean="0"/>
              <a:t>‹#›</a:t>
            </a:fld>
            <a:endParaRPr lang="ru-RU"/>
          </a:p>
        </p:txBody>
      </p:sp>
    </p:spTree>
    <p:extLst>
      <p:ext uri="{BB962C8B-B14F-4D97-AF65-F5344CB8AC3E}">
        <p14:creationId xmlns:p14="http://schemas.microsoft.com/office/powerpoint/2010/main" val="20093528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ndlessBits/EndlessSynth"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eamuse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ndlessBits/EndlessSynth/tree/main/keyboard_tests/keyboard_polyphony/01_SynthPinsTest_Polyphony"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EndlessBits/EndlessSynth/tree/main/synths" TargetMode="Externa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EndlessBits/EndlessSynth/tree/main/mic_tests/01_sound_passthrough_simple"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EndlessBits/EndlessSynth/tree/main/synths/04_SineSynthArpegiatorMega_Sliders_Boombox"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irrlichtproject.de/"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ndlessBits/EndlessSynth/tree/main/synths"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EndlessBits/EndlessSynth/tree/main/synths/04_SineSynthArpegiatorMega_Sliders_Boombox"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EndlessBits/EndlessSynth/tree/main/synthesis_test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30924F-22AC-45D4-B4F7-0CB3F7CFE34D}"/>
              </a:ext>
            </a:extLst>
          </p:cNvPr>
          <p:cNvSpPr txBox="1"/>
          <p:nvPr/>
        </p:nvSpPr>
        <p:spPr>
          <a:xfrm>
            <a:off x="1610418" y="135135"/>
            <a:ext cx="8971174" cy="1631216"/>
          </a:xfrm>
          <a:prstGeom prst="rect">
            <a:avLst/>
          </a:prstGeom>
          <a:noFill/>
        </p:spPr>
        <p:txBody>
          <a:bodyPr wrap="none" rtlCol="0">
            <a:spAutoFit/>
          </a:bodyPr>
          <a:lstStyle/>
          <a:p>
            <a:pPr algn="ctr"/>
            <a:r>
              <a:rPr lang="en-US" sz="2800" dirty="0"/>
              <a:t>Assembly Instructions for </a:t>
            </a:r>
            <a:r>
              <a:rPr lang="en-US" sz="2800" b="1" dirty="0" err="1"/>
              <a:t>EndlessSynth</a:t>
            </a:r>
            <a:r>
              <a:rPr lang="en-US" sz="2800" b="1" dirty="0"/>
              <a:t> v.04 DIY Synthesizer</a:t>
            </a:r>
            <a:br>
              <a:rPr lang="en-US" dirty="0"/>
            </a:br>
            <a:br>
              <a:rPr lang="en-US" dirty="0"/>
            </a:br>
            <a:r>
              <a:rPr lang="en-US" dirty="0"/>
              <a:t>version </a:t>
            </a:r>
            <a:r>
              <a:rPr lang="en-US" i="1" dirty="0"/>
              <a:t>04_SineSynthArpegiatorMega_Sliders_Boombox</a:t>
            </a:r>
          </a:p>
          <a:p>
            <a:pPr algn="ctr"/>
            <a:endParaRPr lang="en-US" i="1" dirty="0"/>
          </a:p>
          <a:p>
            <a:pPr algn="ctr"/>
            <a:r>
              <a:rPr lang="en-US" i="1" dirty="0"/>
              <a:t>13 Feb. 2021</a:t>
            </a:r>
            <a:endParaRPr lang="ru-RU" i="1" dirty="0"/>
          </a:p>
        </p:txBody>
      </p:sp>
      <p:pic>
        <p:nvPicPr>
          <p:cNvPr id="5" name="Picture 4">
            <a:extLst>
              <a:ext uri="{FF2B5EF4-FFF2-40B4-BE49-F238E27FC236}">
                <a16:creationId xmlns:a16="http://schemas.microsoft.com/office/drawing/2014/main" id="{4A598A00-4BCA-4D65-9F1C-8CCB3A05DC19}"/>
              </a:ext>
            </a:extLst>
          </p:cNvPr>
          <p:cNvPicPr>
            <a:picLocks noChangeAspect="1"/>
          </p:cNvPicPr>
          <p:nvPr/>
        </p:nvPicPr>
        <p:blipFill>
          <a:blip r:embed="rId2"/>
          <a:stretch>
            <a:fillRect/>
          </a:stretch>
        </p:blipFill>
        <p:spPr>
          <a:xfrm>
            <a:off x="3612303" y="2062552"/>
            <a:ext cx="4967390" cy="3717781"/>
          </a:xfrm>
          <a:prstGeom prst="rect">
            <a:avLst/>
          </a:prstGeom>
        </p:spPr>
      </p:pic>
      <p:sp>
        <p:nvSpPr>
          <p:cNvPr id="7" name="TextBox 6">
            <a:extLst>
              <a:ext uri="{FF2B5EF4-FFF2-40B4-BE49-F238E27FC236}">
                <a16:creationId xmlns:a16="http://schemas.microsoft.com/office/drawing/2014/main" id="{BF00C9A0-43AB-43BE-976F-F2A6B09F54DA}"/>
              </a:ext>
            </a:extLst>
          </p:cNvPr>
          <p:cNvSpPr txBox="1"/>
          <p:nvPr/>
        </p:nvSpPr>
        <p:spPr>
          <a:xfrm>
            <a:off x="2508965" y="6076534"/>
            <a:ext cx="7174065" cy="646331"/>
          </a:xfrm>
          <a:prstGeom prst="rect">
            <a:avLst/>
          </a:prstGeom>
          <a:noFill/>
        </p:spPr>
        <p:txBody>
          <a:bodyPr wrap="square" rtlCol="0">
            <a:spAutoFit/>
          </a:bodyPr>
          <a:lstStyle/>
          <a:p>
            <a:r>
              <a:rPr lang="en-US" dirty="0"/>
              <a:t>Project info: </a:t>
            </a:r>
            <a:r>
              <a:rPr lang="ru-RU" dirty="0">
                <a:hlinkClick r:id="rId3"/>
              </a:rPr>
              <a:t>https://github.com/EndlessBits/EndlessSynth</a:t>
            </a:r>
            <a:endParaRPr lang="en-US" dirty="0"/>
          </a:p>
          <a:p>
            <a:r>
              <a:rPr lang="en-US" dirty="0"/>
              <a:t>Project is created by Endless Attractions museum </a:t>
            </a:r>
            <a:r>
              <a:rPr lang="en-US" dirty="0">
                <a:hlinkClick r:id="rId4"/>
              </a:rPr>
              <a:t>https://eamusem.com</a:t>
            </a:r>
            <a:endParaRPr lang="en-US" dirty="0"/>
          </a:p>
        </p:txBody>
      </p:sp>
    </p:spTree>
    <p:extLst>
      <p:ext uri="{BB962C8B-B14F-4D97-AF65-F5344CB8AC3E}">
        <p14:creationId xmlns:p14="http://schemas.microsoft.com/office/powerpoint/2010/main" val="2571850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BCFA66-E460-4E06-90B4-9AEC746F915D}"/>
              </a:ext>
            </a:extLst>
          </p:cNvPr>
          <p:cNvPicPr>
            <a:picLocks noChangeAspect="1"/>
          </p:cNvPicPr>
          <p:nvPr/>
        </p:nvPicPr>
        <p:blipFill>
          <a:blip r:embed="rId2"/>
          <a:stretch>
            <a:fillRect/>
          </a:stretch>
        </p:blipFill>
        <p:spPr>
          <a:xfrm>
            <a:off x="162687" y="598117"/>
            <a:ext cx="5587012" cy="4181528"/>
          </a:xfrm>
          <a:prstGeom prst="rect">
            <a:avLst/>
          </a:prstGeom>
        </p:spPr>
      </p:pic>
      <p:pic>
        <p:nvPicPr>
          <p:cNvPr id="3" name="Picture 2">
            <a:extLst>
              <a:ext uri="{FF2B5EF4-FFF2-40B4-BE49-F238E27FC236}">
                <a16:creationId xmlns:a16="http://schemas.microsoft.com/office/drawing/2014/main" id="{8131BEA2-FABD-415B-894F-C70A21308116}"/>
              </a:ext>
            </a:extLst>
          </p:cNvPr>
          <p:cNvPicPr>
            <a:picLocks noChangeAspect="1"/>
          </p:cNvPicPr>
          <p:nvPr/>
        </p:nvPicPr>
        <p:blipFill>
          <a:blip r:embed="rId3"/>
          <a:stretch>
            <a:fillRect/>
          </a:stretch>
        </p:blipFill>
        <p:spPr>
          <a:xfrm>
            <a:off x="6442301" y="598117"/>
            <a:ext cx="5587012" cy="4181530"/>
          </a:xfrm>
          <a:prstGeom prst="rect">
            <a:avLst/>
          </a:prstGeom>
        </p:spPr>
      </p:pic>
      <p:sp>
        <p:nvSpPr>
          <p:cNvPr id="6" name="TextBox 5">
            <a:extLst>
              <a:ext uri="{FF2B5EF4-FFF2-40B4-BE49-F238E27FC236}">
                <a16:creationId xmlns:a16="http://schemas.microsoft.com/office/drawing/2014/main" id="{B084EFA2-150D-4DBC-9447-9A4E73A75A22}"/>
              </a:ext>
            </a:extLst>
          </p:cNvPr>
          <p:cNvSpPr txBox="1"/>
          <p:nvPr/>
        </p:nvSpPr>
        <p:spPr>
          <a:xfrm>
            <a:off x="1908699" y="4918229"/>
            <a:ext cx="2061783" cy="369332"/>
          </a:xfrm>
          <a:prstGeom prst="rect">
            <a:avLst/>
          </a:prstGeom>
          <a:noFill/>
        </p:spPr>
        <p:txBody>
          <a:bodyPr wrap="none" rtlCol="0">
            <a:spAutoFit/>
          </a:bodyPr>
          <a:lstStyle/>
          <a:p>
            <a:r>
              <a:rPr lang="en-US" dirty="0"/>
              <a:t>Soldering is finished</a:t>
            </a:r>
            <a:endParaRPr lang="ru-RU" dirty="0"/>
          </a:p>
        </p:txBody>
      </p:sp>
      <p:sp>
        <p:nvSpPr>
          <p:cNvPr id="7" name="TextBox 6">
            <a:extLst>
              <a:ext uri="{FF2B5EF4-FFF2-40B4-BE49-F238E27FC236}">
                <a16:creationId xmlns:a16="http://schemas.microsoft.com/office/drawing/2014/main" id="{2B406724-A7BF-4992-8FA4-47F68FF23532}"/>
              </a:ext>
            </a:extLst>
          </p:cNvPr>
          <p:cNvSpPr txBox="1"/>
          <p:nvPr/>
        </p:nvSpPr>
        <p:spPr>
          <a:xfrm>
            <a:off x="8204915" y="4934219"/>
            <a:ext cx="2030492" cy="369332"/>
          </a:xfrm>
          <a:prstGeom prst="rect">
            <a:avLst/>
          </a:prstGeom>
          <a:noFill/>
        </p:spPr>
        <p:txBody>
          <a:bodyPr wrap="none" rtlCol="0">
            <a:spAutoFit/>
          </a:bodyPr>
          <a:lstStyle/>
          <a:p>
            <a:r>
              <a:rPr lang="en-US" dirty="0"/>
              <a:t>Put inside keyboard</a:t>
            </a:r>
            <a:endParaRPr lang="ru-RU" dirty="0"/>
          </a:p>
        </p:txBody>
      </p:sp>
    </p:spTree>
    <p:extLst>
      <p:ext uri="{BB962C8B-B14F-4D97-AF65-F5344CB8AC3E}">
        <p14:creationId xmlns:p14="http://schemas.microsoft.com/office/powerpoint/2010/main" val="2003282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57943-590C-455E-8351-D78C07CA8C8A}"/>
              </a:ext>
            </a:extLst>
          </p:cNvPr>
          <p:cNvPicPr>
            <a:picLocks noChangeAspect="1"/>
          </p:cNvPicPr>
          <p:nvPr/>
        </p:nvPicPr>
        <p:blipFill>
          <a:blip r:embed="rId2"/>
          <a:stretch>
            <a:fillRect/>
          </a:stretch>
        </p:blipFill>
        <p:spPr>
          <a:xfrm>
            <a:off x="2666338" y="1258085"/>
            <a:ext cx="6859323" cy="5133774"/>
          </a:xfrm>
          <a:prstGeom prst="rect">
            <a:avLst/>
          </a:prstGeom>
        </p:spPr>
      </p:pic>
      <p:sp>
        <p:nvSpPr>
          <p:cNvPr id="3" name="TextBox 2">
            <a:extLst>
              <a:ext uri="{FF2B5EF4-FFF2-40B4-BE49-F238E27FC236}">
                <a16:creationId xmlns:a16="http://schemas.microsoft.com/office/drawing/2014/main" id="{920F03F4-A0E4-42F0-A46A-01062AB6345A}"/>
              </a:ext>
            </a:extLst>
          </p:cNvPr>
          <p:cNvSpPr txBox="1"/>
          <p:nvPr/>
        </p:nvSpPr>
        <p:spPr>
          <a:xfrm>
            <a:off x="3817876" y="395119"/>
            <a:ext cx="4556247" cy="369332"/>
          </a:xfrm>
          <a:prstGeom prst="rect">
            <a:avLst/>
          </a:prstGeom>
          <a:noFill/>
        </p:spPr>
        <p:txBody>
          <a:bodyPr wrap="none" rtlCol="0">
            <a:spAutoFit/>
          </a:bodyPr>
          <a:lstStyle/>
          <a:p>
            <a:r>
              <a:rPr lang="en-US" dirty="0"/>
              <a:t>Keyboard is ready to be connected to Arduino!</a:t>
            </a:r>
            <a:endParaRPr lang="ru-RU" dirty="0"/>
          </a:p>
        </p:txBody>
      </p:sp>
    </p:spTree>
    <p:extLst>
      <p:ext uri="{BB962C8B-B14F-4D97-AF65-F5344CB8AC3E}">
        <p14:creationId xmlns:p14="http://schemas.microsoft.com/office/powerpoint/2010/main" val="1567431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0F03F4-A0E4-42F0-A46A-01062AB6345A}"/>
              </a:ext>
            </a:extLst>
          </p:cNvPr>
          <p:cNvSpPr txBox="1"/>
          <p:nvPr/>
        </p:nvSpPr>
        <p:spPr>
          <a:xfrm>
            <a:off x="3884240" y="327849"/>
            <a:ext cx="4423519" cy="369332"/>
          </a:xfrm>
          <a:prstGeom prst="rect">
            <a:avLst/>
          </a:prstGeom>
          <a:noFill/>
        </p:spPr>
        <p:txBody>
          <a:bodyPr wrap="none" rtlCol="0">
            <a:spAutoFit/>
          </a:bodyPr>
          <a:lstStyle/>
          <a:p>
            <a:r>
              <a:rPr lang="en-US" dirty="0"/>
              <a:t>So, connect keyboard to Arduino and check it</a:t>
            </a:r>
            <a:endParaRPr lang="ru-RU" dirty="0"/>
          </a:p>
        </p:txBody>
      </p:sp>
      <p:pic>
        <p:nvPicPr>
          <p:cNvPr id="4" name="Picture 3">
            <a:extLst>
              <a:ext uri="{FF2B5EF4-FFF2-40B4-BE49-F238E27FC236}">
                <a16:creationId xmlns:a16="http://schemas.microsoft.com/office/drawing/2014/main" id="{79A8C210-FD4B-4827-8BF0-0709FF725F6D}"/>
              </a:ext>
            </a:extLst>
          </p:cNvPr>
          <p:cNvPicPr>
            <a:picLocks noChangeAspect="1"/>
          </p:cNvPicPr>
          <p:nvPr/>
        </p:nvPicPr>
        <p:blipFill>
          <a:blip r:embed="rId2"/>
          <a:stretch>
            <a:fillRect/>
          </a:stretch>
        </p:blipFill>
        <p:spPr>
          <a:xfrm>
            <a:off x="315435" y="1080186"/>
            <a:ext cx="6728928" cy="5036182"/>
          </a:xfrm>
          <a:prstGeom prst="rect">
            <a:avLst/>
          </a:prstGeom>
        </p:spPr>
      </p:pic>
      <p:sp>
        <p:nvSpPr>
          <p:cNvPr id="5" name="TextBox 4">
            <a:extLst>
              <a:ext uri="{FF2B5EF4-FFF2-40B4-BE49-F238E27FC236}">
                <a16:creationId xmlns:a16="http://schemas.microsoft.com/office/drawing/2014/main" id="{BD7ACBF0-0352-4D27-AB30-3E47802C0FC1}"/>
              </a:ext>
            </a:extLst>
          </p:cNvPr>
          <p:cNvSpPr txBox="1"/>
          <p:nvPr/>
        </p:nvSpPr>
        <p:spPr>
          <a:xfrm>
            <a:off x="7044363" y="1347510"/>
            <a:ext cx="4841710" cy="1477328"/>
          </a:xfrm>
          <a:prstGeom prst="rect">
            <a:avLst/>
          </a:prstGeom>
          <a:noFill/>
        </p:spPr>
        <p:txBody>
          <a:bodyPr wrap="none" rtlCol="0">
            <a:spAutoFit/>
          </a:bodyPr>
          <a:lstStyle/>
          <a:p>
            <a:r>
              <a:rPr lang="en-US" dirty="0"/>
              <a:t>Connect keyboard using 33 wires: 32 keys + Gnd.</a:t>
            </a:r>
          </a:p>
          <a:p>
            <a:r>
              <a:rPr lang="en-US" dirty="0"/>
              <a:t>This is the reason we use Arduino Mega, not Uno.</a:t>
            </a:r>
            <a:br>
              <a:rPr lang="en-US" dirty="0"/>
            </a:br>
            <a:endParaRPr lang="en-US" dirty="0"/>
          </a:p>
          <a:p>
            <a:r>
              <a:rPr lang="en-US" dirty="0"/>
              <a:t>Download code and upload to Mega for testing</a:t>
            </a:r>
            <a:br>
              <a:rPr lang="en-US" dirty="0"/>
            </a:br>
            <a:r>
              <a:rPr lang="en-US" dirty="0"/>
              <a:t>keyboard:</a:t>
            </a:r>
            <a:endParaRPr lang="ru-RU" dirty="0"/>
          </a:p>
        </p:txBody>
      </p:sp>
      <p:sp>
        <p:nvSpPr>
          <p:cNvPr id="6" name="Rectangle 5">
            <a:extLst>
              <a:ext uri="{FF2B5EF4-FFF2-40B4-BE49-F238E27FC236}">
                <a16:creationId xmlns:a16="http://schemas.microsoft.com/office/drawing/2014/main" id="{8637B588-3A03-4C25-B856-8212D645A344}"/>
              </a:ext>
            </a:extLst>
          </p:cNvPr>
          <p:cNvSpPr/>
          <p:nvPr/>
        </p:nvSpPr>
        <p:spPr>
          <a:xfrm>
            <a:off x="7044363" y="2824838"/>
            <a:ext cx="4347099" cy="954107"/>
          </a:xfrm>
          <a:prstGeom prst="rect">
            <a:avLst/>
          </a:prstGeom>
        </p:spPr>
        <p:txBody>
          <a:bodyPr wrap="square">
            <a:spAutoFit/>
          </a:bodyPr>
          <a:lstStyle/>
          <a:p>
            <a:r>
              <a:rPr lang="ru-RU" sz="1400" dirty="0">
                <a:hlinkClick r:id="rId3"/>
              </a:rPr>
              <a:t>https://github.com/EndlessBits/EndlessSynth/tree/main/keyboard_tests/keyboard_polyphony/01_SynthPinsTest_Polyphony</a:t>
            </a:r>
            <a:endParaRPr lang="en-US" sz="1400" dirty="0"/>
          </a:p>
          <a:p>
            <a:endParaRPr lang="ru-RU" sz="1400" dirty="0"/>
          </a:p>
        </p:txBody>
      </p:sp>
    </p:spTree>
    <p:extLst>
      <p:ext uri="{BB962C8B-B14F-4D97-AF65-F5344CB8AC3E}">
        <p14:creationId xmlns:p14="http://schemas.microsoft.com/office/powerpoint/2010/main" val="3371914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0D83D-0C5B-477F-9830-5E7384543649}"/>
              </a:ext>
            </a:extLst>
          </p:cNvPr>
          <p:cNvSpPr/>
          <p:nvPr/>
        </p:nvSpPr>
        <p:spPr>
          <a:xfrm>
            <a:off x="494313" y="485834"/>
            <a:ext cx="11286231" cy="3970318"/>
          </a:xfrm>
          <a:prstGeom prst="rect">
            <a:avLst/>
          </a:prstGeom>
        </p:spPr>
        <p:txBody>
          <a:bodyPr wrap="none">
            <a:spAutoFit/>
          </a:bodyPr>
          <a:lstStyle/>
          <a:p>
            <a:r>
              <a:rPr lang="en-US" dirty="0"/>
              <a:t>Next you may upload and play synthesizer!</a:t>
            </a:r>
          </a:p>
          <a:p>
            <a:endParaRPr lang="en-US" dirty="0"/>
          </a:p>
          <a:p>
            <a:r>
              <a:rPr lang="en-US" dirty="0"/>
              <a:t>It will use only keyboard and sound output:</a:t>
            </a:r>
          </a:p>
          <a:p>
            <a:endParaRPr lang="en-US" dirty="0"/>
          </a:p>
          <a:p>
            <a:r>
              <a:rPr lang="ru-RU" dirty="0">
                <a:hlinkClick r:id="rId2"/>
              </a:rPr>
              <a:t>https://github.com/EndlessBits/EndlessSynth/tree/main/synths</a:t>
            </a:r>
            <a:endParaRPr lang="en-US" dirty="0"/>
          </a:p>
          <a:p>
            <a:endParaRPr lang="en-US" dirty="0"/>
          </a:p>
          <a:p>
            <a:r>
              <a:rPr lang="en-US" dirty="0"/>
              <a:t>Two first projects – is that you need on this step.</a:t>
            </a:r>
          </a:p>
          <a:p>
            <a:endParaRPr lang="en-US" dirty="0"/>
          </a:p>
          <a:p>
            <a:r>
              <a:rPr lang="en-US" dirty="0"/>
              <a:t>Files contains detailed instructions how to connect </a:t>
            </a:r>
          </a:p>
          <a:p>
            <a:r>
              <a:rPr lang="en-US" dirty="0"/>
              <a:t>and play all – please read them carefully.</a:t>
            </a:r>
          </a:p>
          <a:p>
            <a:endParaRPr lang="en-US" dirty="0"/>
          </a:p>
          <a:p>
            <a:r>
              <a:rPr lang="en-US" dirty="0"/>
              <a:t>The main point there is that, well, synthesizer works as a guitar:</a:t>
            </a:r>
            <a:br>
              <a:rPr lang="en-US" dirty="0"/>
            </a:br>
            <a:r>
              <a:rPr lang="en-US" dirty="0"/>
              <a:t>to hear </a:t>
            </a:r>
            <a:r>
              <a:rPr lang="en-US" dirty="0" err="1"/>
              <a:t>anythong</a:t>
            </a:r>
            <a:r>
              <a:rPr lang="en-US" dirty="0"/>
              <a:t>, and must press 1,2 or 3 “notes” at the left part of keyboard, and hit “strings” – three right most keys.</a:t>
            </a:r>
          </a:p>
          <a:p>
            <a:endParaRPr lang="ru-RU" dirty="0"/>
          </a:p>
        </p:txBody>
      </p:sp>
      <p:pic>
        <p:nvPicPr>
          <p:cNvPr id="3" name="Picture 2">
            <a:extLst>
              <a:ext uri="{FF2B5EF4-FFF2-40B4-BE49-F238E27FC236}">
                <a16:creationId xmlns:a16="http://schemas.microsoft.com/office/drawing/2014/main" id="{47D20673-C9F6-4E1A-8664-E0D6D9DB4194}"/>
              </a:ext>
            </a:extLst>
          </p:cNvPr>
          <p:cNvPicPr>
            <a:picLocks noChangeAspect="1"/>
          </p:cNvPicPr>
          <p:nvPr/>
        </p:nvPicPr>
        <p:blipFill>
          <a:blip r:embed="rId3"/>
          <a:stretch>
            <a:fillRect/>
          </a:stretch>
        </p:blipFill>
        <p:spPr>
          <a:xfrm>
            <a:off x="7055250" y="393403"/>
            <a:ext cx="3576759" cy="3199464"/>
          </a:xfrm>
          <a:prstGeom prst="rect">
            <a:avLst/>
          </a:prstGeom>
        </p:spPr>
      </p:pic>
      <p:pic>
        <p:nvPicPr>
          <p:cNvPr id="4" name="Picture 3">
            <a:extLst>
              <a:ext uri="{FF2B5EF4-FFF2-40B4-BE49-F238E27FC236}">
                <a16:creationId xmlns:a16="http://schemas.microsoft.com/office/drawing/2014/main" id="{DF01EACE-6906-4385-901D-8C4538BBD725}"/>
              </a:ext>
            </a:extLst>
          </p:cNvPr>
          <p:cNvPicPr>
            <a:picLocks noChangeAspect="1"/>
          </p:cNvPicPr>
          <p:nvPr/>
        </p:nvPicPr>
        <p:blipFill>
          <a:blip r:embed="rId4"/>
          <a:stretch>
            <a:fillRect/>
          </a:stretch>
        </p:blipFill>
        <p:spPr>
          <a:xfrm>
            <a:off x="1017493" y="4998609"/>
            <a:ext cx="5622524" cy="1361109"/>
          </a:xfrm>
          <a:prstGeom prst="rect">
            <a:avLst/>
          </a:prstGeom>
        </p:spPr>
      </p:pic>
      <p:sp>
        <p:nvSpPr>
          <p:cNvPr id="5" name="Rectangle 4">
            <a:extLst>
              <a:ext uri="{FF2B5EF4-FFF2-40B4-BE49-F238E27FC236}">
                <a16:creationId xmlns:a16="http://schemas.microsoft.com/office/drawing/2014/main" id="{CCF6CC83-0DD5-4C94-B137-DE72399DFD3B}"/>
              </a:ext>
            </a:extLst>
          </p:cNvPr>
          <p:cNvSpPr/>
          <p:nvPr/>
        </p:nvSpPr>
        <p:spPr>
          <a:xfrm>
            <a:off x="1225119" y="5679163"/>
            <a:ext cx="3959440" cy="1978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a:extLst>
              <a:ext uri="{FF2B5EF4-FFF2-40B4-BE49-F238E27FC236}">
                <a16:creationId xmlns:a16="http://schemas.microsoft.com/office/drawing/2014/main" id="{3934A4D9-21E7-4B4D-9605-D1330CF47D84}"/>
              </a:ext>
            </a:extLst>
          </p:cNvPr>
          <p:cNvSpPr/>
          <p:nvPr/>
        </p:nvSpPr>
        <p:spPr>
          <a:xfrm>
            <a:off x="5696985" y="5938301"/>
            <a:ext cx="748203" cy="1961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98341231-69BA-483A-81D0-0A5B40591A09}"/>
              </a:ext>
            </a:extLst>
          </p:cNvPr>
          <p:cNvSpPr txBox="1"/>
          <p:nvPr/>
        </p:nvSpPr>
        <p:spPr>
          <a:xfrm>
            <a:off x="2450237" y="6359718"/>
            <a:ext cx="924356" cy="369332"/>
          </a:xfrm>
          <a:prstGeom prst="rect">
            <a:avLst/>
          </a:prstGeom>
          <a:noFill/>
        </p:spPr>
        <p:txBody>
          <a:bodyPr wrap="none" rtlCol="0">
            <a:spAutoFit/>
          </a:bodyPr>
          <a:lstStyle/>
          <a:p>
            <a:r>
              <a:rPr lang="en-US" dirty="0"/>
              <a:t>“notes”</a:t>
            </a:r>
            <a:endParaRPr lang="ru-RU" dirty="0"/>
          </a:p>
        </p:txBody>
      </p:sp>
      <p:sp>
        <p:nvSpPr>
          <p:cNvPr id="8" name="TextBox 7">
            <a:extLst>
              <a:ext uri="{FF2B5EF4-FFF2-40B4-BE49-F238E27FC236}">
                <a16:creationId xmlns:a16="http://schemas.microsoft.com/office/drawing/2014/main" id="{22501644-67C9-4B72-9C48-B63320F347E4}"/>
              </a:ext>
            </a:extLst>
          </p:cNvPr>
          <p:cNvSpPr txBox="1"/>
          <p:nvPr/>
        </p:nvSpPr>
        <p:spPr>
          <a:xfrm>
            <a:off x="5575176" y="6332973"/>
            <a:ext cx="989502" cy="369332"/>
          </a:xfrm>
          <a:prstGeom prst="rect">
            <a:avLst/>
          </a:prstGeom>
          <a:noFill/>
        </p:spPr>
        <p:txBody>
          <a:bodyPr wrap="none" rtlCol="0">
            <a:spAutoFit/>
          </a:bodyPr>
          <a:lstStyle/>
          <a:p>
            <a:r>
              <a:rPr lang="en-US" dirty="0"/>
              <a:t>“strings”</a:t>
            </a:r>
            <a:endParaRPr lang="ru-RU" dirty="0"/>
          </a:p>
        </p:txBody>
      </p:sp>
      <p:sp>
        <p:nvSpPr>
          <p:cNvPr id="9" name="Oval 8">
            <a:extLst>
              <a:ext uri="{FF2B5EF4-FFF2-40B4-BE49-F238E27FC236}">
                <a16:creationId xmlns:a16="http://schemas.microsoft.com/office/drawing/2014/main" id="{A1C77181-0148-42BF-950A-D6D7C44B3FD9}"/>
              </a:ext>
            </a:extLst>
          </p:cNvPr>
          <p:cNvSpPr/>
          <p:nvPr/>
        </p:nvSpPr>
        <p:spPr>
          <a:xfrm>
            <a:off x="1811045" y="5938301"/>
            <a:ext cx="124287" cy="12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Oval 9">
            <a:extLst>
              <a:ext uri="{FF2B5EF4-FFF2-40B4-BE49-F238E27FC236}">
                <a16:creationId xmlns:a16="http://schemas.microsoft.com/office/drawing/2014/main" id="{A0ADDE2D-1057-41C1-A206-7DDD8A6667D8}"/>
              </a:ext>
            </a:extLst>
          </p:cNvPr>
          <p:cNvSpPr/>
          <p:nvPr/>
        </p:nvSpPr>
        <p:spPr>
          <a:xfrm>
            <a:off x="2388093" y="5959104"/>
            <a:ext cx="124287" cy="12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Oval 10">
            <a:extLst>
              <a:ext uri="{FF2B5EF4-FFF2-40B4-BE49-F238E27FC236}">
                <a16:creationId xmlns:a16="http://schemas.microsoft.com/office/drawing/2014/main" id="{8041E14D-5D76-486D-9D5A-2D26B0FD884F}"/>
              </a:ext>
            </a:extLst>
          </p:cNvPr>
          <p:cNvSpPr/>
          <p:nvPr/>
        </p:nvSpPr>
        <p:spPr>
          <a:xfrm>
            <a:off x="2912415" y="5966919"/>
            <a:ext cx="124287" cy="12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a:extLst>
              <a:ext uri="{FF2B5EF4-FFF2-40B4-BE49-F238E27FC236}">
                <a16:creationId xmlns:a16="http://schemas.microsoft.com/office/drawing/2014/main" id="{3A5E2101-47F1-41C4-B148-826B7D277793}"/>
              </a:ext>
            </a:extLst>
          </p:cNvPr>
          <p:cNvSpPr/>
          <p:nvPr/>
        </p:nvSpPr>
        <p:spPr>
          <a:xfrm>
            <a:off x="5754209" y="5975583"/>
            <a:ext cx="124287" cy="12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a:extLst>
              <a:ext uri="{FF2B5EF4-FFF2-40B4-BE49-F238E27FC236}">
                <a16:creationId xmlns:a16="http://schemas.microsoft.com/office/drawing/2014/main" id="{44BA922A-05B0-49CB-B8DE-6000073915CB}"/>
              </a:ext>
            </a:extLst>
          </p:cNvPr>
          <p:cNvSpPr/>
          <p:nvPr/>
        </p:nvSpPr>
        <p:spPr>
          <a:xfrm>
            <a:off x="6013142" y="5977062"/>
            <a:ext cx="124287" cy="12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98D12E3B-A3CE-4478-9B5A-029DCA7BB05D}"/>
              </a:ext>
            </a:extLst>
          </p:cNvPr>
          <p:cNvSpPr/>
          <p:nvPr/>
        </p:nvSpPr>
        <p:spPr>
          <a:xfrm>
            <a:off x="6263197" y="5969663"/>
            <a:ext cx="124287" cy="12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Arrow: Right 14">
            <a:extLst>
              <a:ext uri="{FF2B5EF4-FFF2-40B4-BE49-F238E27FC236}">
                <a16:creationId xmlns:a16="http://schemas.microsoft.com/office/drawing/2014/main" id="{DA4BF23F-7AD1-40D8-921C-908C154067C0}"/>
              </a:ext>
            </a:extLst>
          </p:cNvPr>
          <p:cNvSpPr/>
          <p:nvPr/>
        </p:nvSpPr>
        <p:spPr>
          <a:xfrm rot="5400000">
            <a:off x="5017384" y="4962538"/>
            <a:ext cx="605160" cy="184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Arrow: Right 15">
            <a:extLst>
              <a:ext uri="{FF2B5EF4-FFF2-40B4-BE49-F238E27FC236}">
                <a16:creationId xmlns:a16="http://schemas.microsoft.com/office/drawing/2014/main" id="{2A758704-BF2B-4A24-AAE4-46F6EA072C23}"/>
              </a:ext>
            </a:extLst>
          </p:cNvPr>
          <p:cNvSpPr/>
          <p:nvPr/>
        </p:nvSpPr>
        <p:spPr>
          <a:xfrm rot="5400000">
            <a:off x="5365059" y="4977550"/>
            <a:ext cx="605160" cy="184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Arrow: Right 16">
            <a:extLst>
              <a:ext uri="{FF2B5EF4-FFF2-40B4-BE49-F238E27FC236}">
                <a16:creationId xmlns:a16="http://schemas.microsoft.com/office/drawing/2014/main" id="{E0A0F128-2D65-4640-892C-FF864A6C211F}"/>
              </a:ext>
            </a:extLst>
          </p:cNvPr>
          <p:cNvSpPr/>
          <p:nvPr/>
        </p:nvSpPr>
        <p:spPr>
          <a:xfrm rot="5400000">
            <a:off x="5674883" y="4977550"/>
            <a:ext cx="605160" cy="184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a:extLst>
              <a:ext uri="{FF2B5EF4-FFF2-40B4-BE49-F238E27FC236}">
                <a16:creationId xmlns:a16="http://schemas.microsoft.com/office/drawing/2014/main" id="{D8DB6E7A-885F-4F32-8116-80841796472D}"/>
              </a:ext>
            </a:extLst>
          </p:cNvPr>
          <p:cNvSpPr txBox="1"/>
          <p:nvPr/>
        </p:nvSpPr>
        <p:spPr>
          <a:xfrm>
            <a:off x="7786691" y="5808528"/>
            <a:ext cx="4405309" cy="646331"/>
          </a:xfrm>
          <a:prstGeom prst="rect">
            <a:avLst/>
          </a:prstGeom>
          <a:noFill/>
        </p:spPr>
        <p:txBody>
          <a:bodyPr wrap="none" rtlCol="0">
            <a:spAutoFit/>
          </a:bodyPr>
          <a:lstStyle/>
          <a:p>
            <a:r>
              <a:rPr lang="en-US" i="1" dirty="0"/>
              <a:t>Circles on image is an example what to press </a:t>
            </a:r>
          </a:p>
          <a:p>
            <a:r>
              <a:rPr lang="en-US" i="1" dirty="0"/>
              <a:t>to hear sound.</a:t>
            </a:r>
            <a:endParaRPr lang="ru-RU" i="1" dirty="0"/>
          </a:p>
        </p:txBody>
      </p:sp>
      <p:sp>
        <p:nvSpPr>
          <p:cNvPr id="20" name="TextBox 19">
            <a:extLst>
              <a:ext uri="{FF2B5EF4-FFF2-40B4-BE49-F238E27FC236}">
                <a16:creationId xmlns:a16="http://schemas.microsoft.com/office/drawing/2014/main" id="{BF105CFD-8379-49AC-BFA4-8CB7DE95C0C3}"/>
              </a:ext>
            </a:extLst>
          </p:cNvPr>
          <p:cNvSpPr txBox="1"/>
          <p:nvPr/>
        </p:nvSpPr>
        <p:spPr>
          <a:xfrm>
            <a:off x="4901243" y="4395716"/>
            <a:ext cx="1486241" cy="369332"/>
          </a:xfrm>
          <a:prstGeom prst="rect">
            <a:avLst/>
          </a:prstGeom>
          <a:noFill/>
        </p:spPr>
        <p:txBody>
          <a:bodyPr wrap="none" rtlCol="0">
            <a:spAutoFit/>
          </a:bodyPr>
          <a:lstStyle/>
          <a:p>
            <a:r>
              <a:rPr lang="en-US" dirty="0"/>
              <a:t>Octave switch</a:t>
            </a:r>
            <a:endParaRPr lang="ru-RU" dirty="0"/>
          </a:p>
        </p:txBody>
      </p:sp>
    </p:spTree>
    <p:extLst>
      <p:ext uri="{BB962C8B-B14F-4D97-AF65-F5344CB8AC3E}">
        <p14:creationId xmlns:p14="http://schemas.microsoft.com/office/powerpoint/2010/main" val="3510330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490796-7714-447B-9080-7F0C8DEE6874}"/>
              </a:ext>
            </a:extLst>
          </p:cNvPr>
          <p:cNvSpPr txBox="1"/>
          <p:nvPr/>
        </p:nvSpPr>
        <p:spPr>
          <a:xfrm>
            <a:off x="5582462" y="499654"/>
            <a:ext cx="1027076" cy="369332"/>
          </a:xfrm>
          <a:prstGeom prst="rect">
            <a:avLst/>
          </a:prstGeom>
          <a:noFill/>
        </p:spPr>
        <p:txBody>
          <a:bodyPr wrap="none" rtlCol="0">
            <a:spAutoFit/>
          </a:bodyPr>
          <a:lstStyle/>
          <a:p>
            <a:r>
              <a:rPr lang="en-US" dirty="0">
                <a:highlight>
                  <a:srgbClr val="FFFF00"/>
                </a:highlight>
              </a:rPr>
              <a:t>4. Sliders</a:t>
            </a:r>
            <a:endParaRPr lang="ru-RU" dirty="0">
              <a:highlight>
                <a:srgbClr val="FFFF00"/>
              </a:highlight>
            </a:endParaRPr>
          </a:p>
        </p:txBody>
      </p:sp>
      <p:sp>
        <p:nvSpPr>
          <p:cNvPr id="4" name="Rectangle 3">
            <a:extLst>
              <a:ext uri="{FF2B5EF4-FFF2-40B4-BE49-F238E27FC236}">
                <a16:creationId xmlns:a16="http://schemas.microsoft.com/office/drawing/2014/main" id="{0965CF08-2D1C-457D-86E1-63821A59D652}"/>
              </a:ext>
            </a:extLst>
          </p:cNvPr>
          <p:cNvSpPr/>
          <p:nvPr/>
        </p:nvSpPr>
        <p:spPr>
          <a:xfrm>
            <a:off x="828583" y="1134954"/>
            <a:ext cx="6096000" cy="2862322"/>
          </a:xfrm>
          <a:prstGeom prst="rect">
            <a:avLst/>
          </a:prstGeom>
        </p:spPr>
        <p:txBody>
          <a:bodyPr>
            <a:spAutoFit/>
          </a:bodyPr>
          <a:lstStyle/>
          <a:p>
            <a:r>
              <a:rPr lang="en-US" b="1" dirty="0"/>
              <a:t>You need:</a:t>
            </a:r>
            <a:br>
              <a:rPr lang="en-US" dirty="0"/>
            </a:br>
            <a:r>
              <a:rPr lang="en-US" dirty="0"/>
              <a:t>1) Three 10 </a:t>
            </a:r>
            <a:r>
              <a:rPr lang="en-US" dirty="0" err="1"/>
              <a:t>kOhm</a:t>
            </a:r>
            <a:r>
              <a:rPr lang="en-US" dirty="0"/>
              <a:t> potentiometers.</a:t>
            </a:r>
          </a:p>
          <a:p>
            <a:r>
              <a:rPr lang="en-US" dirty="0"/>
              <a:t>2) Perforated bread board.</a:t>
            </a:r>
            <a:br>
              <a:rPr lang="en-US" dirty="0"/>
            </a:br>
            <a:endParaRPr lang="en-US" dirty="0"/>
          </a:p>
          <a:p>
            <a:r>
              <a:rPr lang="en-US" dirty="0"/>
              <a:t>The first pot will be used to control output sound volume, </a:t>
            </a:r>
            <a:br>
              <a:rPr lang="en-US" dirty="0"/>
            </a:br>
            <a:r>
              <a:rPr lang="en-US" dirty="0"/>
              <a:t>the second and third will go to analog inputs of Arduino.</a:t>
            </a:r>
          </a:p>
          <a:p>
            <a:endParaRPr lang="en-US" dirty="0"/>
          </a:p>
          <a:p>
            <a:r>
              <a:rPr lang="en-US" b="1" dirty="0"/>
              <a:t>Steps:</a:t>
            </a:r>
          </a:p>
          <a:p>
            <a:pPr marL="342900" indent="-342900">
              <a:buAutoNum type="arabicParenR"/>
            </a:pPr>
            <a:r>
              <a:rPr lang="en-US" dirty="0"/>
              <a:t>Put pots to bread board</a:t>
            </a:r>
          </a:p>
          <a:p>
            <a:pPr marL="342900" indent="-342900">
              <a:buAutoNum type="arabicParenR"/>
            </a:pPr>
            <a:r>
              <a:rPr lang="en-US" dirty="0"/>
              <a:t>Solder wires</a:t>
            </a:r>
          </a:p>
        </p:txBody>
      </p:sp>
      <p:pic>
        <p:nvPicPr>
          <p:cNvPr id="6" name="Picture 5">
            <a:extLst>
              <a:ext uri="{FF2B5EF4-FFF2-40B4-BE49-F238E27FC236}">
                <a16:creationId xmlns:a16="http://schemas.microsoft.com/office/drawing/2014/main" id="{E947524E-0BFE-42E0-AB08-4EF417C6870D}"/>
              </a:ext>
            </a:extLst>
          </p:cNvPr>
          <p:cNvPicPr>
            <a:picLocks noChangeAspect="1"/>
          </p:cNvPicPr>
          <p:nvPr/>
        </p:nvPicPr>
        <p:blipFill>
          <a:blip r:embed="rId2"/>
          <a:stretch>
            <a:fillRect/>
          </a:stretch>
        </p:blipFill>
        <p:spPr>
          <a:xfrm>
            <a:off x="7198698" y="3500022"/>
            <a:ext cx="4346237" cy="2862322"/>
          </a:xfrm>
          <a:prstGeom prst="rect">
            <a:avLst/>
          </a:prstGeom>
        </p:spPr>
      </p:pic>
      <p:sp>
        <p:nvSpPr>
          <p:cNvPr id="7" name="TextBox 6">
            <a:extLst>
              <a:ext uri="{FF2B5EF4-FFF2-40B4-BE49-F238E27FC236}">
                <a16:creationId xmlns:a16="http://schemas.microsoft.com/office/drawing/2014/main" id="{CD124F6E-5079-4BB4-9DA0-72F594092208}"/>
              </a:ext>
            </a:extLst>
          </p:cNvPr>
          <p:cNvSpPr txBox="1"/>
          <p:nvPr/>
        </p:nvSpPr>
        <p:spPr>
          <a:xfrm>
            <a:off x="8889150" y="2844435"/>
            <a:ext cx="965329" cy="369332"/>
          </a:xfrm>
          <a:prstGeom prst="rect">
            <a:avLst/>
          </a:prstGeom>
          <a:noFill/>
        </p:spPr>
        <p:txBody>
          <a:bodyPr wrap="none" rtlCol="0">
            <a:spAutoFit/>
          </a:bodyPr>
          <a:lstStyle/>
          <a:p>
            <a:r>
              <a:rPr lang="en-US" dirty="0"/>
              <a:t>Put pots</a:t>
            </a:r>
            <a:endParaRPr lang="ru-RU" dirty="0"/>
          </a:p>
        </p:txBody>
      </p:sp>
      <p:sp>
        <p:nvSpPr>
          <p:cNvPr id="8" name="TextBox 7">
            <a:extLst>
              <a:ext uri="{FF2B5EF4-FFF2-40B4-BE49-F238E27FC236}">
                <a16:creationId xmlns:a16="http://schemas.microsoft.com/office/drawing/2014/main" id="{23D6FD57-8BEF-44A8-8BBD-E9718759E73C}"/>
              </a:ext>
            </a:extLst>
          </p:cNvPr>
          <p:cNvSpPr txBox="1"/>
          <p:nvPr/>
        </p:nvSpPr>
        <p:spPr>
          <a:xfrm>
            <a:off x="8281517" y="6419544"/>
            <a:ext cx="2180597" cy="369332"/>
          </a:xfrm>
          <a:prstGeom prst="rect">
            <a:avLst/>
          </a:prstGeom>
          <a:noFill/>
        </p:spPr>
        <p:txBody>
          <a:bodyPr wrap="none" rtlCol="0">
            <a:spAutoFit/>
          </a:bodyPr>
          <a:lstStyle/>
          <a:p>
            <a:r>
              <a:rPr lang="en-US" dirty="0"/>
              <a:t>Begin soldering wires</a:t>
            </a:r>
            <a:endParaRPr lang="ru-RU" dirty="0"/>
          </a:p>
        </p:txBody>
      </p:sp>
      <p:pic>
        <p:nvPicPr>
          <p:cNvPr id="10" name="Picture 9">
            <a:extLst>
              <a:ext uri="{FF2B5EF4-FFF2-40B4-BE49-F238E27FC236}">
                <a16:creationId xmlns:a16="http://schemas.microsoft.com/office/drawing/2014/main" id="{A378E8AC-24F4-4058-BEAC-4EE0FCFC715F}"/>
              </a:ext>
            </a:extLst>
          </p:cNvPr>
          <p:cNvPicPr>
            <a:picLocks noChangeAspect="1"/>
          </p:cNvPicPr>
          <p:nvPr/>
        </p:nvPicPr>
        <p:blipFill>
          <a:blip r:embed="rId3"/>
          <a:stretch>
            <a:fillRect/>
          </a:stretch>
        </p:blipFill>
        <p:spPr>
          <a:xfrm>
            <a:off x="7362936" y="330772"/>
            <a:ext cx="3795713" cy="2387208"/>
          </a:xfrm>
          <a:prstGeom prst="rect">
            <a:avLst/>
          </a:prstGeom>
        </p:spPr>
      </p:pic>
    </p:spTree>
    <p:extLst>
      <p:ext uri="{BB962C8B-B14F-4D97-AF65-F5344CB8AC3E}">
        <p14:creationId xmlns:p14="http://schemas.microsoft.com/office/powerpoint/2010/main" val="351783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6977A-9F2E-4D82-8A6C-2C7DA408125A}"/>
              </a:ext>
            </a:extLst>
          </p:cNvPr>
          <p:cNvPicPr>
            <a:picLocks noChangeAspect="1"/>
          </p:cNvPicPr>
          <p:nvPr/>
        </p:nvPicPr>
        <p:blipFill>
          <a:blip r:embed="rId2"/>
          <a:stretch>
            <a:fillRect/>
          </a:stretch>
        </p:blipFill>
        <p:spPr>
          <a:xfrm>
            <a:off x="200560" y="292964"/>
            <a:ext cx="5622400" cy="4208015"/>
          </a:xfrm>
          <a:prstGeom prst="rect">
            <a:avLst/>
          </a:prstGeom>
        </p:spPr>
      </p:pic>
      <p:pic>
        <p:nvPicPr>
          <p:cNvPr id="3" name="Picture 2">
            <a:extLst>
              <a:ext uri="{FF2B5EF4-FFF2-40B4-BE49-F238E27FC236}">
                <a16:creationId xmlns:a16="http://schemas.microsoft.com/office/drawing/2014/main" id="{FB64ABA8-D7DC-4083-88EA-B0AC2141CA36}"/>
              </a:ext>
            </a:extLst>
          </p:cNvPr>
          <p:cNvPicPr>
            <a:picLocks noChangeAspect="1"/>
          </p:cNvPicPr>
          <p:nvPr/>
        </p:nvPicPr>
        <p:blipFill>
          <a:blip r:embed="rId3"/>
          <a:stretch>
            <a:fillRect/>
          </a:stretch>
        </p:blipFill>
        <p:spPr>
          <a:xfrm>
            <a:off x="5985415" y="177554"/>
            <a:ext cx="6206585" cy="4645241"/>
          </a:xfrm>
          <a:prstGeom prst="rect">
            <a:avLst/>
          </a:prstGeom>
        </p:spPr>
      </p:pic>
      <p:sp>
        <p:nvSpPr>
          <p:cNvPr id="4" name="TextBox 3">
            <a:extLst>
              <a:ext uri="{FF2B5EF4-FFF2-40B4-BE49-F238E27FC236}">
                <a16:creationId xmlns:a16="http://schemas.microsoft.com/office/drawing/2014/main" id="{CF22B435-EA1A-4493-B42D-491A3F8B2B53}"/>
              </a:ext>
            </a:extLst>
          </p:cNvPr>
          <p:cNvSpPr txBox="1"/>
          <p:nvPr/>
        </p:nvSpPr>
        <p:spPr>
          <a:xfrm>
            <a:off x="292963" y="5089125"/>
            <a:ext cx="8927252" cy="923330"/>
          </a:xfrm>
          <a:prstGeom prst="rect">
            <a:avLst/>
          </a:prstGeom>
          <a:noFill/>
        </p:spPr>
        <p:txBody>
          <a:bodyPr wrap="none" rtlCol="0">
            <a:spAutoFit/>
          </a:bodyPr>
          <a:lstStyle/>
          <a:p>
            <a:r>
              <a:rPr lang="en-US" dirty="0"/>
              <a:t>Black and white wires will be connected to </a:t>
            </a:r>
            <a:r>
              <a:rPr lang="en-US" dirty="0" err="1"/>
              <a:t>Gnd</a:t>
            </a:r>
            <a:r>
              <a:rPr lang="en-US" dirty="0"/>
              <a:t> and 5V</a:t>
            </a:r>
          </a:p>
          <a:p>
            <a:r>
              <a:rPr lang="en-US" dirty="0"/>
              <a:t>Two magenta wires will be connected to A4, A5.</a:t>
            </a:r>
          </a:p>
          <a:p>
            <a:r>
              <a:rPr lang="en-US" dirty="0"/>
              <a:t>Yellow and Magenta – connected to pin 2 (sound out) and to your sound output device input.</a:t>
            </a:r>
            <a:endParaRPr lang="ru-RU" dirty="0"/>
          </a:p>
        </p:txBody>
      </p:sp>
    </p:spTree>
    <p:extLst>
      <p:ext uri="{BB962C8B-B14F-4D97-AF65-F5344CB8AC3E}">
        <p14:creationId xmlns:p14="http://schemas.microsoft.com/office/powerpoint/2010/main" val="1271731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7708EB-CC26-4769-92BF-3E4D27B54BEC}"/>
              </a:ext>
            </a:extLst>
          </p:cNvPr>
          <p:cNvSpPr txBox="1"/>
          <p:nvPr/>
        </p:nvSpPr>
        <p:spPr>
          <a:xfrm>
            <a:off x="825623" y="674703"/>
            <a:ext cx="5831661" cy="4247317"/>
          </a:xfrm>
          <a:prstGeom prst="rect">
            <a:avLst/>
          </a:prstGeom>
          <a:noFill/>
        </p:spPr>
        <p:txBody>
          <a:bodyPr wrap="none" rtlCol="0">
            <a:spAutoFit/>
          </a:bodyPr>
          <a:lstStyle/>
          <a:p>
            <a:r>
              <a:rPr lang="en-US" dirty="0"/>
              <a:t>Test sliders!</a:t>
            </a:r>
          </a:p>
          <a:p>
            <a:endParaRPr lang="en-US" dirty="0"/>
          </a:p>
          <a:p>
            <a:pPr marL="342900" indent="-342900">
              <a:buAutoNum type="arabicParenR"/>
            </a:pPr>
            <a:r>
              <a:rPr lang="en-US" dirty="0"/>
              <a:t>Connect them as pointed at the previous page</a:t>
            </a:r>
          </a:p>
          <a:p>
            <a:pPr marL="342900" indent="-342900">
              <a:buAutoNum type="arabicParenR"/>
            </a:pPr>
            <a:r>
              <a:rPr lang="en-US" dirty="0"/>
              <a:t>Check that volume now regulated</a:t>
            </a:r>
          </a:p>
          <a:p>
            <a:r>
              <a:rPr lang="en-US" dirty="0"/>
              <a:t>3) Upload third synth. Now sound must change</a:t>
            </a:r>
            <a:br>
              <a:rPr lang="en-US" dirty="0"/>
            </a:br>
            <a:r>
              <a:rPr lang="en-US" dirty="0"/>
              <a:t>when you move sliders 2 and 3.</a:t>
            </a:r>
            <a:br>
              <a:rPr lang="en-US" dirty="0"/>
            </a:br>
            <a:r>
              <a:rPr lang="en-US" dirty="0"/>
              <a:t>To be sure that sliders connected properly,</a:t>
            </a:r>
            <a:br>
              <a:rPr lang="en-US" dirty="0"/>
            </a:br>
            <a:r>
              <a:rPr lang="en-US" dirty="0"/>
              <a:t>uncomment the following three lines in </a:t>
            </a:r>
            <a:r>
              <a:rPr lang="en-US" i="1" dirty="0"/>
              <a:t>sliders</a:t>
            </a:r>
            <a:r>
              <a:rPr lang="en-US" dirty="0"/>
              <a:t> file</a:t>
            </a:r>
            <a:br>
              <a:rPr lang="en-US" dirty="0"/>
            </a:br>
            <a:r>
              <a:rPr lang="en-US" dirty="0"/>
              <a:t>then sliders values will be printed to Arduino Serial Monitor:</a:t>
            </a:r>
          </a:p>
          <a:p>
            <a:br>
              <a:rPr lang="en-US" dirty="0"/>
            </a:br>
            <a:endParaRPr lang="en-US" dirty="0"/>
          </a:p>
          <a:p>
            <a:br>
              <a:rPr lang="en-US" dirty="0"/>
            </a:br>
            <a:endParaRPr lang="en-US" dirty="0"/>
          </a:p>
          <a:p>
            <a:pPr marL="342900" indent="-342900">
              <a:buAutoNum type="arabicParenR"/>
            </a:pPr>
            <a:endParaRPr lang="en-US" dirty="0"/>
          </a:p>
          <a:p>
            <a:pPr marL="342900" indent="-342900">
              <a:buAutoNum type="arabicParenR"/>
            </a:pPr>
            <a:endParaRPr lang="ru-RU" dirty="0"/>
          </a:p>
        </p:txBody>
      </p:sp>
      <p:pic>
        <p:nvPicPr>
          <p:cNvPr id="3" name="Picture 2">
            <a:extLst>
              <a:ext uri="{FF2B5EF4-FFF2-40B4-BE49-F238E27FC236}">
                <a16:creationId xmlns:a16="http://schemas.microsoft.com/office/drawing/2014/main" id="{04770CC8-DF8C-4CD6-AE0C-4706CF009810}"/>
              </a:ext>
            </a:extLst>
          </p:cNvPr>
          <p:cNvPicPr>
            <a:picLocks noChangeAspect="1"/>
          </p:cNvPicPr>
          <p:nvPr/>
        </p:nvPicPr>
        <p:blipFill>
          <a:blip r:embed="rId2"/>
          <a:stretch>
            <a:fillRect/>
          </a:stretch>
        </p:blipFill>
        <p:spPr>
          <a:xfrm>
            <a:off x="7465288" y="574602"/>
            <a:ext cx="3711698" cy="3129605"/>
          </a:xfrm>
          <a:prstGeom prst="rect">
            <a:avLst/>
          </a:prstGeom>
        </p:spPr>
      </p:pic>
      <p:pic>
        <p:nvPicPr>
          <p:cNvPr id="4" name="Picture 3">
            <a:extLst>
              <a:ext uri="{FF2B5EF4-FFF2-40B4-BE49-F238E27FC236}">
                <a16:creationId xmlns:a16="http://schemas.microsoft.com/office/drawing/2014/main" id="{E7B3DD0E-5C8C-4B3A-8134-CA34609052A1}"/>
              </a:ext>
            </a:extLst>
          </p:cNvPr>
          <p:cNvPicPr>
            <a:picLocks noChangeAspect="1"/>
          </p:cNvPicPr>
          <p:nvPr/>
        </p:nvPicPr>
        <p:blipFill>
          <a:blip r:embed="rId3"/>
          <a:stretch>
            <a:fillRect/>
          </a:stretch>
        </p:blipFill>
        <p:spPr>
          <a:xfrm>
            <a:off x="889109" y="3429000"/>
            <a:ext cx="5206891" cy="3072389"/>
          </a:xfrm>
          <a:prstGeom prst="rect">
            <a:avLst/>
          </a:prstGeom>
        </p:spPr>
      </p:pic>
    </p:spTree>
    <p:extLst>
      <p:ext uri="{BB962C8B-B14F-4D97-AF65-F5344CB8AC3E}">
        <p14:creationId xmlns:p14="http://schemas.microsoft.com/office/powerpoint/2010/main" val="8493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6EA791-1F83-406B-928E-5F6756EB0FEB}"/>
              </a:ext>
            </a:extLst>
          </p:cNvPr>
          <p:cNvSpPr txBox="1"/>
          <p:nvPr/>
        </p:nvSpPr>
        <p:spPr>
          <a:xfrm>
            <a:off x="5330406" y="501879"/>
            <a:ext cx="1531188" cy="369332"/>
          </a:xfrm>
          <a:prstGeom prst="rect">
            <a:avLst/>
          </a:prstGeom>
          <a:noFill/>
        </p:spPr>
        <p:txBody>
          <a:bodyPr wrap="none" rtlCol="0">
            <a:spAutoFit/>
          </a:bodyPr>
          <a:lstStyle/>
          <a:p>
            <a:r>
              <a:rPr lang="en-US" dirty="0">
                <a:highlight>
                  <a:srgbClr val="FFFF00"/>
                </a:highlight>
              </a:rPr>
              <a:t>5. Mic module</a:t>
            </a:r>
            <a:endParaRPr lang="ru-RU" dirty="0">
              <a:highlight>
                <a:srgbClr val="FFFF00"/>
              </a:highlight>
            </a:endParaRPr>
          </a:p>
        </p:txBody>
      </p:sp>
      <p:sp>
        <p:nvSpPr>
          <p:cNvPr id="3" name="Rectangle 2">
            <a:extLst>
              <a:ext uri="{FF2B5EF4-FFF2-40B4-BE49-F238E27FC236}">
                <a16:creationId xmlns:a16="http://schemas.microsoft.com/office/drawing/2014/main" id="{E2275935-BFC4-41AF-A1DC-D51A5DAEEFFE}"/>
              </a:ext>
            </a:extLst>
          </p:cNvPr>
          <p:cNvSpPr/>
          <p:nvPr/>
        </p:nvSpPr>
        <p:spPr>
          <a:xfrm>
            <a:off x="659907" y="1367486"/>
            <a:ext cx="6797336" cy="4801314"/>
          </a:xfrm>
          <a:prstGeom prst="rect">
            <a:avLst/>
          </a:prstGeom>
        </p:spPr>
        <p:txBody>
          <a:bodyPr wrap="square">
            <a:spAutoFit/>
          </a:bodyPr>
          <a:lstStyle/>
          <a:p>
            <a:r>
              <a:rPr lang="en-US" b="1" dirty="0"/>
              <a:t>You need: </a:t>
            </a:r>
          </a:p>
          <a:p>
            <a:pPr marL="342900" indent="-342900">
              <a:buAutoNum type="arabicParenR"/>
            </a:pPr>
            <a:r>
              <a:rPr lang="en-US" dirty="0"/>
              <a:t>“Standard” Arduino m</a:t>
            </a:r>
            <a:r>
              <a:rPr lang="ru-RU" dirty="0"/>
              <a:t>icrophone</a:t>
            </a:r>
            <a:r>
              <a:rPr lang="en-US" dirty="0"/>
              <a:t> module.</a:t>
            </a:r>
          </a:p>
          <a:p>
            <a:pPr marL="342900" indent="-342900">
              <a:buAutoNum type="arabicParenR"/>
            </a:pPr>
            <a:r>
              <a:rPr lang="en-US" dirty="0"/>
              <a:t>Trimmer resistor 10 </a:t>
            </a:r>
            <a:r>
              <a:rPr lang="en-US" dirty="0" err="1"/>
              <a:t>kOhm</a:t>
            </a:r>
            <a:r>
              <a:rPr lang="en-US" dirty="0"/>
              <a:t>.</a:t>
            </a:r>
          </a:p>
          <a:p>
            <a:pPr marL="342900" indent="-342900">
              <a:buAutoNum type="arabicParenR"/>
            </a:pPr>
            <a:r>
              <a:rPr lang="en-US" dirty="0"/>
              <a:t>Jack 3.5 socket adapter (mono or stereo, mono is preferable).</a:t>
            </a:r>
          </a:p>
          <a:p>
            <a:pPr marL="342900" indent="-342900">
              <a:buAutoNum type="arabicParenR"/>
            </a:pPr>
            <a:r>
              <a:rPr lang="en-US" dirty="0"/>
              <a:t>Perforated bread board.</a:t>
            </a:r>
          </a:p>
          <a:p>
            <a:pPr marL="342900" indent="-342900">
              <a:buAutoNum type="arabicParenR"/>
            </a:pPr>
            <a:endParaRPr lang="en-US" dirty="0"/>
          </a:p>
          <a:p>
            <a:r>
              <a:rPr lang="en-US" b="1" dirty="0"/>
              <a:t>Discussion:</a:t>
            </a:r>
            <a:endParaRPr lang="ru-RU" b="1" dirty="0"/>
          </a:p>
          <a:p>
            <a:r>
              <a:rPr lang="en-US" dirty="0"/>
              <a:t>M</a:t>
            </a:r>
            <a:r>
              <a:rPr lang="ru-RU" dirty="0"/>
              <a:t>icrophone unit gives -2.5V...2.5V output, </a:t>
            </a:r>
          </a:p>
          <a:p>
            <a:r>
              <a:rPr lang="ru-RU" dirty="0"/>
              <a:t>so to digitize signal carefully we need to pull up it to 0..5V range for A0.</a:t>
            </a:r>
            <a:endParaRPr lang="en-US" dirty="0"/>
          </a:p>
          <a:p>
            <a:endParaRPr lang="ru-RU" dirty="0"/>
          </a:p>
          <a:p>
            <a:r>
              <a:rPr lang="ru-RU" dirty="0"/>
              <a:t>As a solution,</a:t>
            </a:r>
            <a:r>
              <a:rPr lang="en-US" dirty="0"/>
              <a:t> we </a:t>
            </a:r>
            <a:r>
              <a:rPr lang="ru-RU" dirty="0"/>
              <a:t>connect</a:t>
            </a:r>
            <a:r>
              <a:rPr lang="en-US" dirty="0"/>
              <a:t> trimmer resistor’s </a:t>
            </a:r>
            <a:r>
              <a:rPr lang="ru-RU" dirty="0"/>
              <a:t>left and right pins to Gnd, 5V, and output to A0 too.</a:t>
            </a:r>
          </a:p>
          <a:p>
            <a:r>
              <a:rPr lang="ru-RU" dirty="0"/>
              <a:t>Next, </a:t>
            </a:r>
            <a:r>
              <a:rPr lang="en-US" dirty="0"/>
              <a:t>we </a:t>
            </a:r>
            <a:r>
              <a:rPr lang="ru-RU" dirty="0"/>
              <a:t>potentiometer to obtain 2.5V when Mic is in a silence (or, equally, 512 on A0).</a:t>
            </a:r>
          </a:p>
          <a:p>
            <a:r>
              <a:rPr lang="ru-RU" dirty="0"/>
              <a:t>Now microphone </a:t>
            </a:r>
            <a:r>
              <a:rPr lang="en-US" dirty="0"/>
              <a:t>will </a:t>
            </a:r>
            <a:r>
              <a:rPr lang="ru-RU" dirty="0"/>
              <a:t>output 0..5V to A0!</a:t>
            </a:r>
          </a:p>
          <a:p>
            <a:endParaRPr lang="en-US" dirty="0"/>
          </a:p>
          <a:p>
            <a:endParaRPr lang="ru-RU" dirty="0"/>
          </a:p>
        </p:txBody>
      </p:sp>
      <p:pic>
        <p:nvPicPr>
          <p:cNvPr id="5" name="Picture 4">
            <a:extLst>
              <a:ext uri="{FF2B5EF4-FFF2-40B4-BE49-F238E27FC236}">
                <a16:creationId xmlns:a16="http://schemas.microsoft.com/office/drawing/2014/main" id="{8AB193FC-5C3D-4BA6-BA99-8F63B0D7F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437" y="686545"/>
            <a:ext cx="2381250" cy="2381250"/>
          </a:xfrm>
          <a:prstGeom prst="rect">
            <a:avLst/>
          </a:prstGeom>
        </p:spPr>
      </p:pic>
      <p:pic>
        <p:nvPicPr>
          <p:cNvPr id="8" name="Picture 7">
            <a:extLst>
              <a:ext uri="{FF2B5EF4-FFF2-40B4-BE49-F238E27FC236}">
                <a16:creationId xmlns:a16="http://schemas.microsoft.com/office/drawing/2014/main" id="{CC975915-8486-478C-BDDB-3B6E0B2BF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801" y="3707739"/>
            <a:ext cx="540286" cy="654892"/>
          </a:xfrm>
          <a:prstGeom prst="rect">
            <a:avLst/>
          </a:prstGeom>
        </p:spPr>
      </p:pic>
      <p:sp>
        <p:nvSpPr>
          <p:cNvPr id="6" name="TextBox 5">
            <a:extLst>
              <a:ext uri="{FF2B5EF4-FFF2-40B4-BE49-F238E27FC236}">
                <a16:creationId xmlns:a16="http://schemas.microsoft.com/office/drawing/2014/main" id="{3B8EC800-BC02-474D-B5BC-69E354B0FF7F}"/>
              </a:ext>
            </a:extLst>
          </p:cNvPr>
          <p:cNvSpPr txBox="1"/>
          <p:nvPr/>
        </p:nvSpPr>
        <p:spPr>
          <a:xfrm>
            <a:off x="7817770" y="2780930"/>
            <a:ext cx="2788584" cy="369332"/>
          </a:xfrm>
          <a:prstGeom prst="rect">
            <a:avLst/>
          </a:prstGeom>
          <a:noFill/>
        </p:spPr>
        <p:txBody>
          <a:bodyPr wrap="none" rtlCol="0">
            <a:spAutoFit/>
          </a:bodyPr>
          <a:lstStyle/>
          <a:p>
            <a:r>
              <a:rPr lang="en-US" dirty="0"/>
              <a:t>Microphone module FC 109</a:t>
            </a:r>
            <a:endParaRPr lang="ru-RU" dirty="0"/>
          </a:p>
        </p:txBody>
      </p:sp>
      <p:sp>
        <p:nvSpPr>
          <p:cNvPr id="9" name="TextBox 8">
            <a:extLst>
              <a:ext uri="{FF2B5EF4-FFF2-40B4-BE49-F238E27FC236}">
                <a16:creationId xmlns:a16="http://schemas.microsoft.com/office/drawing/2014/main" id="{78B29A98-1FAB-4F5C-A8A2-83F5B432BF47}"/>
              </a:ext>
            </a:extLst>
          </p:cNvPr>
          <p:cNvSpPr txBox="1"/>
          <p:nvPr/>
        </p:nvSpPr>
        <p:spPr>
          <a:xfrm>
            <a:off x="7595309" y="4550776"/>
            <a:ext cx="4121385" cy="369332"/>
          </a:xfrm>
          <a:prstGeom prst="rect">
            <a:avLst/>
          </a:prstGeom>
          <a:noFill/>
        </p:spPr>
        <p:txBody>
          <a:bodyPr wrap="none" rtlCol="0">
            <a:spAutoFit/>
          </a:bodyPr>
          <a:lstStyle/>
          <a:p>
            <a:r>
              <a:rPr lang="en-US" dirty="0"/>
              <a:t>Trimmer resistor 3266P-1-103LF, 10 </a:t>
            </a:r>
            <a:r>
              <a:rPr lang="en-US" dirty="0" err="1"/>
              <a:t>kOhm</a:t>
            </a:r>
            <a:endParaRPr lang="ru-RU" dirty="0"/>
          </a:p>
        </p:txBody>
      </p:sp>
      <p:sp>
        <p:nvSpPr>
          <p:cNvPr id="11" name="Rectangle 10">
            <a:extLst>
              <a:ext uri="{FF2B5EF4-FFF2-40B4-BE49-F238E27FC236}">
                <a16:creationId xmlns:a16="http://schemas.microsoft.com/office/drawing/2014/main" id="{4AE7C980-0C8A-4C67-A505-213160CBD1DD}"/>
              </a:ext>
            </a:extLst>
          </p:cNvPr>
          <p:cNvSpPr/>
          <p:nvPr/>
        </p:nvSpPr>
        <p:spPr>
          <a:xfrm>
            <a:off x="8200887" y="6244986"/>
            <a:ext cx="2405467" cy="369332"/>
          </a:xfrm>
          <a:prstGeom prst="rect">
            <a:avLst/>
          </a:prstGeom>
        </p:spPr>
        <p:txBody>
          <a:bodyPr wrap="none">
            <a:spAutoFit/>
          </a:bodyPr>
          <a:lstStyle/>
          <a:p>
            <a:r>
              <a:rPr lang="en-US" dirty="0"/>
              <a:t>Jack 3.5 socket adapter </a:t>
            </a:r>
            <a:endParaRPr lang="ru-RU" dirty="0"/>
          </a:p>
        </p:txBody>
      </p:sp>
      <p:pic>
        <p:nvPicPr>
          <p:cNvPr id="12" name="Picture 11">
            <a:extLst>
              <a:ext uri="{FF2B5EF4-FFF2-40B4-BE49-F238E27FC236}">
                <a16:creationId xmlns:a16="http://schemas.microsoft.com/office/drawing/2014/main" id="{A559F9DC-4DCA-4A6E-AC9F-C01443BEF6D9}"/>
              </a:ext>
            </a:extLst>
          </p:cNvPr>
          <p:cNvPicPr>
            <a:picLocks noChangeAspect="1"/>
          </p:cNvPicPr>
          <p:nvPr/>
        </p:nvPicPr>
        <p:blipFill>
          <a:blip r:embed="rId4"/>
          <a:stretch>
            <a:fillRect/>
          </a:stretch>
        </p:blipFill>
        <p:spPr>
          <a:xfrm>
            <a:off x="9188712" y="5273171"/>
            <a:ext cx="666750" cy="828675"/>
          </a:xfrm>
          <a:prstGeom prst="rect">
            <a:avLst/>
          </a:prstGeom>
        </p:spPr>
      </p:pic>
    </p:spTree>
    <p:extLst>
      <p:ext uri="{BB962C8B-B14F-4D97-AF65-F5344CB8AC3E}">
        <p14:creationId xmlns:p14="http://schemas.microsoft.com/office/powerpoint/2010/main" val="1041909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4D3647-ED2F-44BF-8359-A5885FAD3204}"/>
              </a:ext>
            </a:extLst>
          </p:cNvPr>
          <p:cNvSpPr/>
          <p:nvPr/>
        </p:nvSpPr>
        <p:spPr>
          <a:xfrm>
            <a:off x="695417" y="673354"/>
            <a:ext cx="11111884" cy="5909310"/>
          </a:xfrm>
          <a:prstGeom prst="rect">
            <a:avLst/>
          </a:prstGeom>
        </p:spPr>
        <p:txBody>
          <a:bodyPr wrap="square">
            <a:spAutoFit/>
          </a:bodyPr>
          <a:lstStyle/>
          <a:p>
            <a:r>
              <a:rPr lang="en-US" b="1" dirty="0"/>
              <a:t>Steps:</a:t>
            </a:r>
            <a:br>
              <a:rPr lang="en-US" b="1" dirty="0"/>
            </a:br>
            <a:endParaRPr lang="en-US" b="1" dirty="0"/>
          </a:p>
          <a:p>
            <a:r>
              <a:rPr lang="en-US" i="1" dirty="0"/>
              <a:t>Simple way: use this microphone. </a:t>
            </a:r>
            <a:br>
              <a:rPr lang="en-US" i="1" dirty="0"/>
            </a:br>
            <a:r>
              <a:rPr lang="en-US" dirty="0"/>
              <a:t>Connect mic module </a:t>
            </a:r>
            <a:r>
              <a:rPr lang="ru-RU" dirty="0"/>
              <a:t>connect to Gnd, 5V, and output signal connect to A0</a:t>
            </a:r>
            <a:r>
              <a:rPr lang="en-US" dirty="0"/>
              <a:t>, and connect  trimmer resistor contact 1 to </a:t>
            </a:r>
            <a:r>
              <a:rPr lang="en-US" dirty="0" err="1"/>
              <a:t>Gnd</a:t>
            </a:r>
            <a:r>
              <a:rPr lang="en-US" dirty="0"/>
              <a:t>, contact 2 to A0 and contact 3 to 5V (so they connected in parallel).</a:t>
            </a:r>
          </a:p>
          <a:p>
            <a:endParaRPr lang="en-US" dirty="0"/>
          </a:p>
          <a:p>
            <a:r>
              <a:rPr lang="en-US" i="1" dirty="0"/>
              <a:t>Harder way: use toy microphone</a:t>
            </a:r>
          </a:p>
          <a:p>
            <a:r>
              <a:rPr lang="en-US" dirty="0"/>
              <a:t>Such microphones often goes together with toy synths, so may be you already have it. </a:t>
            </a:r>
            <a:br>
              <a:rPr lang="en-US" dirty="0"/>
            </a:br>
            <a:r>
              <a:rPr lang="en-US" dirty="0"/>
              <a:t>In this case,</a:t>
            </a:r>
          </a:p>
          <a:p>
            <a:pPr marL="342900" indent="-342900">
              <a:buAutoNum type="arabicPeriod"/>
            </a:pPr>
            <a:r>
              <a:rPr lang="en-US" dirty="0"/>
              <a:t>Cut off microphone from module</a:t>
            </a: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pPr marL="342900" indent="-342900">
              <a:buAutoNum type="arabicPeriod"/>
            </a:pPr>
            <a:r>
              <a:rPr lang="en-US" dirty="0"/>
              <a:t>Place module, trimmer resistor and Jack 3.5 socket adapter on bread board and solder connections </a:t>
            </a:r>
            <a:br>
              <a:rPr lang="en-US" dirty="0"/>
            </a:br>
            <a:r>
              <a:rPr lang="en-US" dirty="0"/>
              <a:t>(see the next page)</a:t>
            </a:r>
            <a:endParaRPr lang="ru-RU" dirty="0"/>
          </a:p>
        </p:txBody>
      </p:sp>
      <p:pic>
        <p:nvPicPr>
          <p:cNvPr id="3" name="Picture 2">
            <a:extLst>
              <a:ext uri="{FF2B5EF4-FFF2-40B4-BE49-F238E27FC236}">
                <a16:creationId xmlns:a16="http://schemas.microsoft.com/office/drawing/2014/main" id="{4EFCA2DC-5162-454B-83AA-D13AFF159C90}"/>
              </a:ext>
            </a:extLst>
          </p:cNvPr>
          <p:cNvPicPr>
            <a:picLocks noChangeAspect="1"/>
          </p:cNvPicPr>
          <p:nvPr/>
        </p:nvPicPr>
        <p:blipFill>
          <a:blip r:embed="rId2"/>
          <a:stretch>
            <a:fillRect/>
          </a:stretch>
        </p:blipFill>
        <p:spPr>
          <a:xfrm>
            <a:off x="1340528" y="3539086"/>
            <a:ext cx="2974018" cy="2225866"/>
          </a:xfrm>
          <a:prstGeom prst="rect">
            <a:avLst/>
          </a:prstGeom>
        </p:spPr>
      </p:pic>
      <p:pic>
        <p:nvPicPr>
          <p:cNvPr id="6" name="Picture 5">
            <a:extLst>
              <a:ext uri="{FF2B5EF4-FFF2-40B4-BE49-F238E27FC236}">
                <a16:creationId xmlns:a16="http://schemas.microsoft.com/office/drawing/2014/main" id="{AB168FAC-F52B-481C-BEFD-E73EB11F65C0}"/>
              </a:ext>
            </a:extLst>
          </p:cNvPr>
          <p:cNvPicPr>
            <a:picLocks noChangeAspect="1"/>
          </p:cNvPicPr>
          <p:nvPr/>
        </p:nvPicPr>
        <p:blipFill>
          <a:blip r:embed="rId3"/>
          <a:stretch>
            <a:fillRect/>
          </a:stretch>
        </p:blipFill>
        <p:spPr>
          <a:xfrm>
            <a:off x="9069888" y="2316067"/>
            <a:ext cx="2907733" cy="2225866"/>
          </a:xfrm>
          <a:prstGeom prst="rect">
            <a:avLst/>
          </a:prstGeom>
        </p:spPr>
      </p:pic>
      <p:sp>
        <p:nvSpPr>
          <p:cNvPr id="7" name="Rectangle 6">
            <a:extLst>
              <a:ext uri="{FF2B5EF4-FFF2-40B4-BE49-F238E27FC236}">
                <a16:creationId xmlns:a16="http://schemas.microsoft.com/office/drawing/2014/main" id="{5542F07D-3136-402E-9D0C-7015379E3020}"/>
              </a:ext>
            </a:extLst>
          </p:cNvPr>
          <p:cNvSpPr/>
          <p:nvPr/>
        </p:nvSpPr>
        <p:spPr>
          <a:xfrm>
            <a:off x="9678715" y="4541933"/>
            <a:ext cx="1690078" cy="369332"/>
          </a:xfrm>
          <a:prstGeom prst="rect">
            <a:avLst/>
          </a:prstGeom>
        </p:spPr>
        <p:txBody>
          <a:bodyPr wrap="none">
            <a:spAutoFit/>
          </a:bodyPr>
          <a:lstStyle/>
          <a:p>
            <a:r>
              <a:rPr lang="en-US" dirty="0"/>
              <a:t>Toy microphone</a:t>
            </a:r>
            <a:endParaRPr lang="ru-RU" dirty="0"/>
          </a:p>
        </p:txBody>
      </p:sp>
    </p:spTree>
    <p:extLst>
      <p:ext uri="{BB962C8B-B14F-4D97-AF65-F5344CB8AC3E}">
        <p14:creationId xmlns:p14="http://schemas.microsoft.com/office/powerpoint/2010/main" val="310780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F0698-BCD8-4A03-B61C-79B83F35F507}"/>
              </a:ext>
            </a:extLst>
          </p:cNvPr>
          <p:cNvPicPr>
            <a:picLocks noChangeAspect="1"/>
          </p:cNvPicPr>
          <p:nvPr/>
        </p:nvPicPr>
        <p:blipFill>
          <a:blip r:embed="rId2"/>
          <a:stretch>
            <a:fillRect/>
          </a:stretch>
        </p:blipFill>
        <p:spPr>
          <a:xfrm>
            <a:off x="6361410" y="920925"/>
            <a:ext cx="5699738" cy="3837506"/>
          </a:xfrm>
          <a:prstGeom prst="rect">
            <a:avLst/>
          </a:prstGeom>
        </p:spPr>
      </p:pic>
      <p:pic>
        <p:nvPicPr>
          <p:cNvPr id="3" name="Picture 2">
            <a:extLst>
              <a:ext uri="{FF2B5EF4-FFF2-40B4-BE49-F238E27FC236}">
                <a16:creationId xmlns:a16="http://schemas.microsoft.com/office/drawing/2014/main" id="{DBFBCDD0-9D72-414A-8606-03D23C3B9798}"/>
              </a:ext>
            </a:extLst>
          </p:cNvPr>
          <p:cNvPicPr>
            <a:picLocks noChangeAspect="1"/>
          </p:cNvPicPr>
          <p:nvPr/>
        </p:nvPicPr>
        <p:blipFill>
          <a:blip r:embed="rId3"/>
          <a:stretch>
            <a:fillRect/>
          </a:stretch>
        </p:blipFill>
        <p:spPr>
          <a:xfrm>
            <a:off x="130852" y="987512"/>
            <a:ext cx="5205963" cy="3770919"/>
          </a:xfrm>
          <a:prstGeom prst="rect">
            <a:avLst/>
          </a:prstGeom>
        </p:spPr>
      </p:pic>
      <p:sp>
        <p:nvSpPr>
          <p:cNvPr id="4" name="TextBox 3">
            <a:extLst>
              <a:ext uri="{FF2B5EF4-FFF2-40B4-BE49-F238E27FC236}">
                <a16:creationId xmlns:a16="http://schemas.microsoft.com/office/drawing/2014/main" id="{5132532A-E01F-4624-B3A6-8A1C7D42DAF1}"/>
              </a:ext>
            </a:extLst>
          </p:cNvPr>
          <p:cNvSpPr txBox="1"/>
          <p:nvPr/>
        </p:nvSpPr>
        <p:spPr>
          <a:xfrm>
            <a:off x="130850" y="5038475"/>
            <a:ext cx="3275833" cy="369332"/>
          </a:xfrm>
          <a:prstGeom prst="rect">
            <a:avLst/>
          </a:prstGeom>
          <a:noFill/>
        </p:spPr>
        <p:txBody>
          <a:bodyPr wrap="none" rtlCol="0">
            <a:spAutoFit/>
          </a:bodyPr>
          <a:lstStyle/>
          <a:p>
            <a:r>
              <a:rPr lang="en-US" dirty="0"/>
              <a:t>Place for connecting microphone</a:t>
            </a:r>
            <a:endParaRPr lang="ru-RU" dirty="0"/>
          </a:p>
        </p:txBody>
      </p:sp>
      <p:sp>
        <p:nvSpPr>
          <p:cNvPr id="5" name="TextBox 4">
            <a:extLst>
              <a:ext uri="{FF2B5EF4-FFF2-40B4-BE49-F238E27FC236}">
                <a16:creationId xmlns:a16="http://schemas.microsoft.com/office/drawing/2014/main" id="{E6E9B7E5-5A42-4119-9B74-E6248A5CEE6E}"/>
              </a:ext>
            </a:extLst>
          </p:cNvPr>
          <p:cNvSpPr txBox="1"/>
          <p:nvPr/>
        </p:nvSpPr>
        <p:spPr>
          <a:xfrm>
            <a:off x="130851" y="5501156"/>
            <a:ext cx="5485541" cy="369332"/>
          </a:xfrm>
          <a:prstGeom prst="rect">
            <a:avLst/>
          </a:prstGeom>
          <a:noFill/>
        </p:spPr>
        <p:txBody>
          <a:bodyPr wrap="none" rtlCol="0">
            <a:spAutoFit/>
          </a:bodyPr>
          <a:lstStyle/>
          <a:p>
            <a:r>
              <a:rPr lang="en-US" dirty="0"/>
              <a:t>Wires connection: black to </a:t>
            </a:r>
            <a:r>
              <a:rPr lang="en-US" dirty="0" err="1"/>
              <a:t>Gnd</a:t>
            </a:r>
            <a:r>
              <a:rPr lang="en-US" dirty="0"/>
              <a:t>, Gray to 5V, White to A0.</a:t>
            </a:r>
            <a:endParaRPr lang="ru-RU" dirty="0"/>
          </a:p>
        </p:txBody>
      </p:sp>
      <p:cxnSp>
        <p:nvCxnSpPr>
          <p:cNvPr id="7" name="Straight Arrow Connector 6">
            <a:extLst>
              <a:ext uri="{FF2B5EF4-FFF2-40B4-BE49-F238E27FC236}">
                <a16:creationId xmlns:a16="http://schemas.microsoft.com/office/drawing/2014/main" id="{FDC084D0-B1A5-4B1D-9B6D-2F4F8E4481AD}"/>
              </a:ext>
            </a:extLst>
          </p:cNvPr>
          <p:cNvCxnSpPr>
            <a:cxnSpLocks/>
          </p:cNvCxnSpPr>
          <p:nvPr/>
        </p:nvCxnSpPr>
        <p:spPr>
          <a:xfrm flipV="1">
            <a:off x="1207363" y="3780626"/>
            <a:ext cx="0" cy="12578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29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57F058-B18B-46A7-AC74-E2327CACF385}"/>
              </a:ext>
            </a:extLst>
          </p:cNvPr>
          <p:cNvPicPr>
            <a:picLocks noChangeAspect="1"/>
          </p:cNvPicPr>
          <p:nvPr/>
        </p:nvPicPr>
        <p:blipFill>
          <a:blip r:embed="rId2"/>
          <a:stretch>
            <a:fillRect/>
          </a:stretch>
        </p:blipFill>
        <p:spPr>
          <a:xfrm>
            <a:off x="1514455" y="0"/>
            <a:ext cx="9163090" cy="6858000"/>
          </a:xfrm>
          <a:prstGeom prst="rect">
            <a:avLst/>
          </a:prstGeom>
        </p:spPr>
      </p:pic>
      <p:sp>
        <p:nvSpPr>
          <p:cNvPr id="5" name="TextBox 4">
            <a:extLst>
              <a:ext uri="{FF2B5EF4-FFF2-40B4-BE49-F238E27FC236}">
                <a16:creationId xmlns:a16="http://schemas.microsoft.com/office/drawing/2014/main" id="{FB75A65D-D8FA-4D2B-B7AB-600DCED35E8B}"/>
              </a:ext>
            </a:extLst>
          </p:cNvPr>
          <p:cNvSpPr txBox="1"/>
          <p:nvPr/>
        </p:nvSpPr>
        <p:spPr>
          <a:xfrm>
            <a:off x="4511336" y="1045747"/>
            <a:ext cx="1743362" cy="369332"/>
          </a:xfrm>
          <a:prstGeom prst="rect">
            <a:avLst/>
          </a:prstGeom>
          <a:noFill/>
        </p:spPr>
        <p:txBody>
          <a:bodyPr wrap="none" rtlCol="0">
            <a:spAutoFit/>
          </a:bodyPr>
          <a:lstStyle/>
          <a:p>
            <a:r>
              <a:rPr lang="en-US" dirty="0">
                <a:highlight>
                  <a:srgbClr val="FFFF00"/>
                </a:highlight>
              </a:rPr>
              <a:t>1. Arduino Mega</a:t>
            </a:r>
            <a:endParaRPr lang="ru-RU" dirty="0">
              <a:highlight>
                <a:srgbClr val="FFFF00"/>
              </a:highlight>
            </a:endParaRPr>
          </a:p>
        </p:txBody>
      </p:sp>
      <p:sp>
        <p:nvSpPr>
          <p:cNvPr id="6" name="TextBox 5">
            <a:extLst>
              <a:ext uri="{FF2B5EF4-FFF2-40B4-BE49-F238E27FC236}">
                <a16:creationId xmlns:a16="http://schemas.microsoft.com/office/drawing/2014/main" id="{DE635DCC-128A-4764-8257-C62053044327}"/>
              </a:ext>
            </a:extLst>
          </p:cNvPr>
          <p:cNvSpPr txBox="1"/>
          <p:nvPr/>
        </p:nvSpPr>
        <p:spPr>
          <a:xfrm>
            <a:off x="6145207" y="4828998"/>
            <a:ext cx="1299587" cy="369332"/>
          </a:xfrm>
          <a:prstGeom prst="rect">
            <a:avLst/>
          </a:prstGeom>
          <a:noFill/>
        </p:spPr>
        <p:txBody>
          <a:bodyPr wrap="none" rtlCol="0">
            <a:spAutoFit/>
          </a:bodyPr>
          <a:lstStyle/>
          <a:p>
            <a:r>
              <a:rPr lang="en-US" dirty="0">
                <a:highlight>
                  <a:srgbClr val="FFFF00"/>
                </a:highlight>
              </a:rPr>
              <a:t>3. Keyboard</a:t>
            </a:r>
            <a:endParaRPr lang="ru-RU" dirty="0">
              <a:highlight>
                <a:srgbClr val="FFFF00"/>
              </a:highlight>
            </a:endParaRPr>
          </a:p>
        </p:txBody>
      </p:sp>
      <p:sp>
        <p:nvSpPr>
          <p:cNvPr id="7" name="TextBox 6">
            <a:extLst>
              <a:ext uri="{FF2B5EF4-FFF2-40B4-BE49-F238E27FC236}">
                <a16:creationId xmlns:a16="http://schemas.microsoft.com/office/drawing/2014/main" id="{9E77F095-DD31-429D-8785-BB4797AB8473}"/>
              </a:ext>
            </a:extLst>
          </p:cNvPr>
          <p:cNvSpPr txBox="1"/>
          <p:nvPr/>
        </p:nvSpPr>
        <p:spPr>
          <a:xfrm>
            <a:off x="3341343" y="2176054"/>
            <a:ext cx="1378904" cy="369332"/>
          </a:xfrm>
          <a:prstGeom prst="rect">
            <a:avLst/>
          </a:prstGeom>
          <a:noFill/>
        </p:spPr>
        <p:txBody>
          <a:bodyPr wrap="none" rtlCol="0">
            <a:spAutoFit/>
          </a:bodyPr>
          <a:lstStyle/>
          <a:p>
            <a:r>
              <a:rPr lang="en-US" dirty="0">
                <a:highlight>
                  <a:srgbClr val="FFFF00"/>
                </a:highlight>
              </a:rPr>
              <a:t>2. Sound out</a:t>
            </a:r>
            <a:endParaRPr lang="ru-RU" dirty="0">
              <a:highlight>
                <a:srgbClr val="FFFF00"/>
              </a:highlight>
            </a:endParaRPr>
          </a:p>
        </p:txBody>
      </p:sp>
      <p:sp>
        <p:nvSpPr>
          <p:cNvPr id="8" name="TextBox 7">
            <a:extLst>
              <a:ext uri="{FF2B5EF4-FFF2-40B4-BE49-F238E27FC236}">
                <a16:creationId xmlns:a16="http://schemas.microsoft.com/office/drawing/2014/main" id="{6E50C797-7B0F-4304-BBE2-EB872479147B}"/>
              </a:ext>
            </a:extLst>
          </p:cNvPr>
          <p:cNvSpPr txBox="1"/>
          <p:nvPr/>
        </p:nvSpPr>
        <p:spPr>
          <a:xfrm>
            <a:off x="6414496" y="3713370"/>
            <a:ext cx="1027076" cy="369332"/>
          </a:xfrm>
          <a:prstGeom prst="rect">
            <a:avLst/>
          </a:prstGeom>
          <a:noFill/>
        </p:spPr>
        <p:txBody>
          <a:bodyPr wrap="none" rtlCol="0">
            <a:spAutoFit/>
          </a:bodyPr>
          <a:lstStyle/>
          <a:p>
            <a:r>
              <a:rPr lang="en-US" dirty="0">
                <a:highlight>
                  <a:srgbClr val="FFFF00"/>
                </a:highlight>
              </a:rPr>
              <a:t>4. Sliders</a:t>
            </a:r>
            <a:endParaRPr lang="ru-RU" dirty="0">
              <a:highlight>
                <a:srgbClr val="FFFF00"/>
              </a:highlight>
            </a:endParaRPr>
          </a:p>
        </p:txBody>
      </p:sp>
      <p:sp>
        <p:nvSpPr>
          <p:cNvPr id="9" name="TextBox 8">
            <a:extLst>
              <a:ext uri="{FF2B5EF4-FFF2-40B4-BE49-F238E27FC236}">
                <a16:creationId xmlns:a16="http://schemas.microsoft.com/office/drawing/2014/main" id="{279229D1-FD1E-4098-95D9-B7E1C1FE39BF}"/>
              </a:ext>
            </a:extLst>
          </p:cNvPr>
          <p:cNvSpPr txBox="1"/>
          <p:nvPr/>
        </p:nvSpPr>
        <p:spPr>
          <a:xfrm>
            <a:off x="3341343" y="111262"/>
            <a:ext cx="1531188" cy="369332"/>
          </a:xfrm>
          <a:prstGeom prst="rect">
            <a:avLst/>
          </a:prstGeom>
          <a:noFill/>
        </p:spPr>
        <p:txBody>
          <a:bodyPr wrap="none" rtlCol="0">
            <a:spAutoFit/>
          </a:bodyPr>
          <a:lstStyle/>
          <a:p>
            <a:r>
              <a:rPr lang="en-US" dirty="0">
                <a:highlight>
                  <a:srgbClr val="FFFF00"/>
                </a:highlight>
              </a:rPr>
              <a:t>5. Mic module</a:t>
            </a:r>
            <a:endParaRPr lang="ru-RU" dirty="0">
              <a:highlight>
                <a:srgbClr val="FFFF00"/>
              </a:highlight>
            </a:endParaRPr>
          </a:p>
        </p:txBody>
      </p:sp>
      <p:sp>
        <p:nvSpPr>
          <p:cNvPr id="10" name="TextBox 9">
            <a:extLst>
              <a:ext uri="{FF2B5EF4-FFF2-40B4-BE49-F238E27FC236}">
                <a16:creationId xmlns:a16="http://schemas.microsoft.com/office/drawing/2014/main" id="{5CFD3960-662A-40D6-A29D-8DAC117D4A39}"/>
              </a:ext>
            </a:extLst>
          </p:cNvPr>
          <p:cNvSpPr txBox="1"/>
          <p:nvPr/>
        </p:nvSpPr>
        <p:spPr>
          <a:xfrm>
            <a:off x="1932916" y="3943283"/>
            <a:ext cx="1918410" cy="369332"/>
          </a:xfrm>
          <a:prstGeom prst="rect">
            <a:avLst/>
          </a:prstGeom>
          <a:noFill/>
        </p:spPr>
        <p:txBody>
          <a:bodyPr wrap="none" rtlCol="0">
            <a:spAutoFit/>
          </a:bodyPr>
          <a:lstStyle/>
          <a:p>
            <a:r>
              <a:rPr lang="en-US" dirty="0">
                <a:highlight>
                  <a:srgbClr val="FFFF00"/>
                </a:highlight>
              </a:rPr>
              <a:t>6. Mic with button</a:t>
            </a:r>
            <a:endParaRPr lang="ru-RU" dirty="0">
              <a:highlight>
                <a:srgbClr val="FFFF00"/>
              </a:highlight>
            </a:endParaRPr>
          </a:p>
        </p:txBody>
      </p:sp>
      <p:sp>
        <p:nvSpPr>
          <p:cNvPr id="11" name="TextBox 10">
            <a:extLst>
              <a:ext uri="{FF2B5EF4-FFF2-40B4-BE49-F238E27FC236}">
                <a16:creationId xmlns:a16="http://schemas.microsoft.com/office/drawing/2014/main" id="{10E11374-4871-4FEC-AF3F-030790D8C438}"/>
              </a:ext>
            </a:extLst>
          </p:cNvPr>
          <p:cNvSpPr txBox="1"/>
          <p:nvPr/>
        </p:nvSpPr>
        <p:spPr>
          <a:xfrm>
            <a:off x="5727565" y="6244077"/>
            <a:ext cx="1970283" cy="369332"/>
          </a:xfrm>
          <a:prstGeom prst="rect">
            <a:avLst/>
          </a:prstGeom>
          <a:noFill/>
        </p:spPr>
        <p:txBody>
          <a:bodyPr wrap="none" rtlCol="0">
            <a:spAutoFit/>
          </a:bodyPr>
          <a:lstStyle/>
          <a:p>
            <a:r>
              <a:rPr lang="en-US" dirty="0">
                <a:highlight>
                  <a:srgbClr val="FFFF00"/>
                </a:highlight>
              </a:rPr>
              <a:t>and 7. Overall view</a:t>
            </a:r>
            <a:endParaRPr lang="ru-RU" dirty="0">
              <a:highlight>
                <a:srgbClr val="FFFF00"/>
              </a:highlight>
            </a:endParaRPr>
          </a:p>
        </p:txBody>
      </p:sp>
      <p:sp>
        <p:nvSpPr>
          <p:cNvPr id="12" name="TextBox 11">
            <a:extLst>
              <a:ext uri="{FF2B5EF4-FFF2-40B4-BE49-F238E27FC236}">
                <a16:creationId xmlns:a16="http://schemas.microsoft.com/office/drawing/2014/main" id="{A5E88BB9-06A7-4C44-8FA7-2D1701F9680E}"/>
              </a:ext>
            </a:extLst>
          </p:cNvPr>
          <p:cNvSpPr txBox="1"/>
          <p:nvPr/>
        </p:nvSpPr>
        <p:spPr>
          <a:xfrm>
            <a:off x="5571128" y="77575"/>
            <a:ext cx="1802032" cy="369332"/>
          </a:xfrm>
          <a:prstGeom prst="rect">
            <a:avLst/>
          </a:prstGeom>
          <a:noFill/>
        </p:spPr>
        <p:txBody>
          <a:bodyPr wrap="none" rtlCol="0">
            <a:spAutoFit/>
          </a:bodyPr>
          <a:lstStyle/>
          <a:p>
            <a:r>
              <a:rPr lang="en-US" b="1" u="sng" dirty="0">
                <a:highlight>
                  <a:srgbClr val="FFFF00"/>
                </a:highlight>
              </a:rPr>
              <a:t>ASSEMBLY STEPS</a:t>
            </a:r>
            <a:endParaRPr lang="ru-RU" b="1" u="sng" dirty="0">
              <a:highlight>
                <a:srgbClr val="FFFF00"/>
              </a:highlight>
            </a:endParaRPr>
          </a:p>
        </p:txBody>
      </p:sp>
    </p:spTree>
    <p:extLst>
      <p:ext uri="{BB962C8B-B14F-4D97-AF65-F5344CB8AC3E}">
        <p14:creationId xmlns:p14="http://schemas.microsoft.com/office/powerpoint/2010/main" val="2753192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5EDA94-899B-46AE-AF8F-FF66B6C8FC24}"/>
              </a:ext>
            </a:extLst>
          </p:cNvPr>
          <p:cNvSpPr/>
          <p:nvPr/>
        </p:nvSpPr>
        <p:spPr>
          <a:xfrm>
            <a:off x="482583" y="840230"/>
            <a:ext cx="6096000" cy="5632311"/>
          </a:xfrm>
          <a:prstGeom prst="rect">
            <a:avLst/>
          </a:prstGeom>
        </p:spPr>
        <p:txBody>
          <a:bodyPr>
            <a:spAutoFit/>
          </a:bodyPr>
          <a:lstStyle/>
          <a:p>
            <a:r>
              <a:rPr lang="en-US" dirty="0"/>
              <a:t>Having connected microphone module with microphone (toy or original) to Arduino, now </a:t>
            </a:r>
            <a:r>
              <a:rPr lang="en-US" i="1" dirty="0"/>
              <a:t>adjust trimmer resistor</a:t>
            </a:r>
            <a:r>
              <a:rPr lang="en-US" dirty="0"/>
              <a:t>.</a:t>
            </a:r>
          </a:p>
          <a:p>
            <a:endParaRPr lang="en-US" dirty="0"/>
          </a:p>
          <a:p>
            <a:r>
              <a:rPr lang="en-US" dirty="0"/>
              <a:t>To do it, upload to Arduino the following sketch:</a:t>
            </a:r>
          </a:p>
          <a:p>
            <a:r>
              <a:rPr lang="en-US" dirty="0">
                <a:hlinkClick r:id="rId2"/>
              </a:rPr>
              <a:t>https://github.com/EndlessBits/EndlessSynth/tree/main/mic_tests/01_sound_passthrough_simple</a:t>
            </a:r>
            <a:endParaRPr lang="en-US" dirty="0"/>
          </a:p>
          <a:p>
            <a:endParaRPr lang="en-US" dirty="0"/>
          </a:p>
          <a:p>
            <a:r>
              <a:rPr lang="en-US" dirty="0"/>
              <a:t>It gets input from A0 and converts it to 1-bit sound to pin 2 using simple comparison algorithm.</a:t>
            </a:r>
          </a:p>
          <a:p>
            <a:endParaRPr lang="en-US" dirty="0"/>
          </a:p>
          <a:p>
            <a:r>
              <a:rPr lang="en-US" dirty="0"/>
              <a:t>For us is important that it prints input values to Arduino Serial Monitor. So see on this values and adjust tune resistor using screwdriver so it outputs about 512 at silence.</a:t>
            </a:r>
          </a:p>
          <a:p>
            <a:endParaRPr lang="en-US" dirty="0"/>
          </a:p>
          <a:p>
            <a:r>
              <a:rPr lang="en-US" dirty="0"/>
              <a:t>The adjustment is ready.</a:t>
            </a:r>
          </a:p>
          <a:p>
            <a:r>
              <a:rPr lang="en-US" dirty="0"/>
              <a:t>Run 02_sound_passthrough_diffusion sketch for more advanced sound processing using dithering. Tell something to </a:t>
            </a:r>
            <a:r>
              <a:rPr lang="en-US" dirty="0" err="1"/>
              <a:t>microhone</a:t>
            </a:r>
            <a:r>
              <a:rPr lang="en-US" dirty="0"/>
              <a:t>! May be you need to do it louder to hear clear the result.</a:t>
            </a:r>
          </a:p>
          <a:p>
            <a:endParaRPr lang="en-US" dirty="0"/>
          </a:p>
        </p:txBody>
      </p:sp>
      <p:pic>
        <p:nvPicPr>
          <p:cNvPr id="5" name="Picture 4">
            <a:extLst>
              <a:ext uri="{FF2B5EF4-FFF2-40B4-BE49-F238E27FC236}">
                <a16:creationId xmlns:a16="http://schemas.microsoft.com/office/drawing/2014/main" id="{71D798F1-509E-4952-8E53-0D3839F6698F}"/>
              </a:ext>
            </a:extLst>
          </p:cNvPr>
          <p:cNvPicPr>
            <a:picLocks noChangeAspect="1"/>
          </p:cNvPicPr>
          <p:nvPr/>
        </p:nvPicPr>
        <p:blipFill>
          <a:blip r:embed="rId3"/>
          <a:stretch>
            <a:fillRect/>
          </a:stretch>
        </p:blipFill>
        <p:spPr>
          <a:xfrm>
            <a:off x="6775372" y="1044513"/>
            <a:ext cx="4695825" cy="3028950"/>
          </a:xfrm>
          <a:prstGeom prst="rect">
            <a:avLst/>
          </a:prstGeom>
        </p:spPr>
      </p:pic>
    </p:spTree>
    <p:extLst>
      <p:ext uri="{BB962C8B-B14F-4D97-AF65-F5344CB8AC3E}">
        <p14:creationId xmlns:p14="http://schemas.microsoft.com/office/powerpoint/2010/main" val="1112502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73AB4-4F22-4E00-B73F-21947BAD31BF}"/>
              </a:ext>
            </a:extLst>
          </p:cNvPr>
          <p:cNvSpPr txBox="1"/>
          <p:nvPr/>
        </p:nvSpPr>
        <p:spPr>
          <a:xfrm>
            <a:off x="5136795" y="623034"/>
            <a:ext cx="1918410" cy="369332"/>
          </a:xfrm>
          <a:prstGeom prst="rect">
            <a:avLst/>
          </a:prstGeom>
          <a:noFill/>
        </p:spPr>
        <p:txBody>
          <a:bodyPr wrap="none" rtlCol="0">
            <a:spAutoFit/>
          </a:bodyPr>
          <a:lstStyle/>
          <a:p>
            <a:r>
              <a:rPr lang="en-US" dirty="0">
                <a:highlight>
                  <a:srgbClr val="FFFF00"/>
                </a:highlight>
              </a:rPr>
              <a:t>6. Mic with button</a:t>
            </a:r>
            <a:endParaRPr lang="ru-RU" dirty="0">
              <a:highlight>
                <a:srgbClr val="FFFF00"/>
              </a:highlight>
            </a:endParaRPr>
          </a:p>
        </p:txBody>
      </p:sp>
      <p:sp>
        <p:nvSpPr>
          <p:cNvPr id="3" name="TextBox 2">
            <a:extLst>
              <a:ext uri="{FF2B5EF4-FFF2-40B4-BE49-F238E27FC236}">
                <a16:creationId xmlns:a16="http://schemas.microsoft.com/office/drawing/2014/main" id="{338D2488-4411-4338-85A2-BAC6F6803ED9}"/>
              </a:ext>
            </a:extLst>
          </p:cNvPr>
          <p:cNvSpPr txBox="1"/>
          <p:nvPr/>
        </p:nvSpPr>
        <p:spPr>
          <a:xfrm>
            <a:off x="958788" y="1340528"/>
            <a:ext cx="10215874" cy="3693319"/>
          </a:xfrm>
          <a:prstGeom prst="rect">
            <a:avLst/>
          </a:prstGeom>
          <a:noFill/>
        </p:spPr>
        <p:txBody>
          <a:bodyPr wrap="none" rtlCol="0">
            <a:spAutoFit/>
          </a:bodyPr>
          <a:lstStyle/>
          <a:p>
            <a:r>
              <a:rPr lang="en-US" dirty="0"/>
              <a:t>Now we can get sound from microphone. To use it in the synthesizer we need to add a button for switching</a:t>
            </a:r>
          </a:p>
          <a:p>
            <a:r>
              <a:rPr lang="en-US" dirty="0"/>
              <a:t>“boombox mode” on and off during performing on synth.</a:t>
            </a:r>
          </a:p>
          <a:p>
            <a:endParaRPr lang="en-US" dirty="0"/>
          </a:p>
          <a:p>
            <a:r>
              <a:rPr lang="en-US" dirty="0"/>
              <a:t>We describe how to add a button to microphone,</a:t>
            </a:r>
          </a:p>
          <a:p>
            <a:r>
              <a:rPr lang="en-US" dirty="0"/>
              <a:t>as depicted on the photo, but of course you may use any other button </a:t>
            </a:r>
            <a:br>
              <a:rPr lang="en-US" dirty="0"/>
            </a:br>
            <a:r>
              <a:rPr lang="en-US" dirty="0"/>
              <a:t>and not to place it to microphone.</a:t>
            </a:r>
          </a:p>
          <a:p>
            <a:endParaRPr lang="en-US" dirty="0"/>
          </a:p>
          <a:p>
            <a:r>
              <a:rPr lang="en-US" b="1" dirty="0"/>
              <a:t>You need:</a:t>
            </a:r>
          </a:p>
          <a:p>
            <a:pPr marL="342900" indent="-342900">
              <a:buAutoNum type="arabicParenR"/>
            </a:pPr>
            <a:r>
              <a:rPr lang="en-US" dirty="0"/>
              <a:t>Toy microphone</a:t>
            </a:r>
          </a:p>
          <a:p>
            <a:pPr marL="342900" indent="-342900">
              <a:buAutoNum type="arabicParenR"/>
            </a:pPr>
            <a:r>
              <a:rPr lang="en-US" dirty="0"/>
              <a:t>Compact button</a:t>
            </a:r>
          </a:p>
          <a:p>
            <a:endParaRPr lang="en-US" dirty="0"/>
          </a:p>
          <a:p>
            <a:endParaRPr lang="en-US" dirty="0"/>
          </a:p>
          <a:p>
            <a:endParaRPr lang="ru-RU" dirty="0"/>
          </a:p>
        </p:txBody>
      </p:sp>
      <p:pic>
        <p:nvPicPr>
          <p:cNvPr id="4" name="Picture 3">
            <a:extLst>
              <a:ext uri="{FF2B5EF4-FFF2-40B4-BE49-F238E27FC236}">
                <a16:creationId xmlns:a16="http://schemas.microsoft.com/office/drawing/2014/main" id="{3587C111-B68B-4DBF-9A0C-0AB53A24A50C}"/>
              </a:ext>
            </a:extLst>
          </p:cNvPr>
          <p:cNvPicPr>
            <a:picLocks noChangeAspect="1"/>
          </p:cNvPicPr>
          <p:nvPr/>
        </p:nvPicPr>
        <p:blipFill>
          <a:blip r:embed="rId2"/>
          <a:stretch>
            <a:fillRect/>
          </a:stretch>
        </p:blipFill>
        <p:spPr>
          <a:xfrm>
            <a:off x="8807099" y="1936967"/>
            <a:ext cx="2043757" cy="4304035"/>
          </a:xfrm>
          <a:prstGeom prst="rect">
            <a:avLst/>
          </a:prstGeom>
        </p:spPr>
      </p:pic>
      <p:sp>
        <p:nvSpPr>
          <p:cNvPr id="5" name="TextBox 4">
            <a:extLst>
              <a:ext uri="{FF2B5EF4-FFF2-40B4-BE49-F238E27FC236}">
                <a16:creationId xmlns:a16="http://schemas.microsoft.com/office/drawing/2014/main" id="{EC453EEA-2277-4B35-8B32-7BBFA4B52084}"/>
              </a:ext>
            </a:extLst>
          </p:cNvPr>
          <p:cNvSpPr txBox="1"/>
          <p:nvPr/>
        </p:nvSpPr>
        <p:spPr>
          <a:xfrm>
            <a:off x="8096435" y="6312023"/>
            <a:ext cx="3492751" cy="369332"/>
          </a:xfrm>
          <a:prstGeom prst="rect">
            <a:avLst/>
          </a:prstGeom>
          <a:noFill/>
        </p:spPr>
        <p:txBody>
          <a:bodyPr wrap="none" rtlCol="0">
            <a:spAutoFit/>
          </a:bodyPr>
          <a:lstStyle/>
          <a:p>
            <a:r>
              <a:rPr lang="en-US" dirty="0"/>
              <a:t>Toy microphone with added button</a:t>
            </a:r>
            <a:endParaRPr lang="ru-RU" dirty="0"/>
          </a:p>
        </p:txBody>
      </p:sp>
    </p:spTree>
    <p:extLst>
      <p:ext uri="{BB962C8B-B14F-4D97-AF65-F5344CB8AC3E}">
        <p14:creationId xmlns:p14="http://schemas.microsoft.com/office/powerpoint/2010/main" val="1268490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EB0DA6-9288-46F3-BD6D-D23D3D1F1B0C}"/>
              </a:ext>
            </a:extLst>
          </p:cNvPr>
          <p:cNvSpPr/>
          <p:nvPr/>
        </p:nvSpPr>
        <p:spPr>
          <a:xfrm>
            <a:off x="1173991" y="767464"/>
            <a:ext cx="3587521" cy="2031325"/>
          </a:xfrm>
          <a:prstGeom prst="rect">
            <a:avLst/>
          </a:prstGeom>
        </p:spPr>
        <p:txBody>
          <a:bodyPr wrap="none">
            <a:spAutoFit/>
          </a:bodyPr>
          <a:lstStyle/>
          <a:p>
            <a:r>
              <a:rPr lang="en-US" b="1" dirty="0"/>
              <a:t>Steps:</a:t>
            </a:r>
          </a:p>
          <a:p>
            <a:pPr marL="342900" indent="-342900">
              <a:buAutoNum type="arabicParenR"/>
            </a:pPr>
            <a:r>
              <a:rPr lang="en-US" dirty="0"/>
              <a:t>Disassemble the mic</a:t>
            </a:r>
          </a:p>
          <a:p>
            <a:pPr marL="342900" indent="-342900">
              <a:buAutoNum type="arabicParenR"/>
            </a:pPr>
            <a:r>
              <a:rPr lang="en-US" dirty="0"/>
              <a:t>Make holes for button’s contacts</a:t>
            </a:r>
          </a:p>
          <a:p>
            <a:pPr marL="342900" indent="-342900">
              <a:buAutoNum type="arabicParenR"/>
            </a:pPr>
            <a:r>
              <a:rPr lang="en-US" dirty="0"/>
              <a:t>Put button and solder wires</a:t>
            </a:r>
          </a:p>
          <a:p>
            <a:pPr marL="342900" indent="-342900">
              <a:buAutoNum type="arabicParenR"/>
            </a:pPr>
            <a:r>
              <a:rPr lang="en-US" dirty="0"/>
              <a:t>Assembly mic</a:t>
            </a:r>
          </a:p>
          <a:p>
            <a:pPr marL="342900" indent="-342900">
              <a:buAutoNum type="arabicParenR"/>
            </a:pPr>
            <a:r>
              <a:rPr lang="en-US" dirty="0"/>
              <a:t>Solder male pin connectors</a:t>
            </a:r>
            <a:r>
              <a:rPr lang="ru-RU" dirty="0"/>
              <a:t> </a:t>
            </a:r>
            <a:endParaRPr lang="en-US" dirty="0"/>
          </a:p>
          <a:p>
            <a:pPr marL="342900" indent="-342900">
              <a:buAutoNum type="arabicParenR"/>
            </a:pPr>
            <a:endParaRPr lang="ru-RU" dirty="0"/>
          </a:p>
        </p:txBody>
      </p:sp>
      <p:pic>
        <p:nvPicPr>
          <p:cNvPr id="3" name="Picture 2">
            <a:extLst>
              <a:ext uri="{FF2B5EF4-FFF2-40B4-BE49-F238E27FC236}">
                <a16:creationId xmlns:a16="http://schemas.microsoft.com/office/drawing/2014/main" id="{D637E39B-9565-4A7E-BDE9-5B751D31E446}"/>
              </a:ext>
            </a:extLst>
          </p:cNvPr>
          <p:cNvPicPr>
            <a:picLocks noChangeAspect="1"/>
          </p:cNvPicPr>
          <p:nvPr/>
        </p:nvPicPr>
        <p:blipFill>
          <a:blip r:embed="rId2"/>
          <a:stretch>
            <a:fillRect/>
          </a:stretch>
        </p:blipFill>
        <p:spPr>
          <a:xfrm>
            <a:off x="352150" y="2926878"/>
            <a:ext cx="2773162" cy="1924235"/>
          </a:xfrm>
          <a:prstGeom prst="rect">
            <a:avLst/>
          </a:prstGeom>
        </p:spPr>
      </p:pic>
      <p:pic>
        <p:nvPicPr>
          <p:cNvPr id="4" name="Picture 3">
            <a:extLst>
              <a:ext uri="{FF2B5EF4-FFF2-40B4-BE49-F238E27FC236}">
                <a16:creationId xmlns:a16="http://schemas.microsoft.com/office/drawing/2014/main" id="{248AAD0F-3B33-40FE-8E0F-1175D4E67311}"/>
              </a:ext>
            </a:extLst>
          </p:cNvPr>
          <p:cNvPicPr>
            <a:picLocks noChangeAspect="1"/>
          </p:cNvPicPr>
          <p:nvPr/>
        </p:nvPicPr>
        <p:blipFill>
          <a:blip r:embed="rId3"/>
          <a:stretch>
            <a:fillRect/>
          </a:stretch>
        </p:blipFill>
        <p:spPr>
          <a:xfrm>
            <a:off x="3591595" y="2908439"/>
            <a:ext cx="3092386" cy="2301546"/>
          </a:xfrm>
          <a:prstGeom prst="rect">
            <a:avLst/>
          </a:prstGeom>
        </p:spPr>
      </p:pic>
      <p:sp>
        <p:nvSpPr>
          <p:cNvPr id="5" name="TextBox 4">
            <a:extLst>
              <a:ext uri="{FF2B5EF4-FFF2-40B4-BE49-F238E27FC236}">
                <a16:creationId xmlns:a16="http://schemas.microsoft.com/office/drawing/2014/main" id="{A90C8BF5-FB42-4DD3-AA08-E0AB922C5193}"/>
              </a:ext>
            </a:extLst>
          </p:cNvPr>
          <p:cNvSpPr txBox="1"/>
          <p:nvPr/>
        </p:nvSpPr>
        <p:spPr>
          <a:xfrm>
            <a:off x="720946" y="4973985"/>
            <a:ext cx="1859805" cy="369332"/>
          </a:xfrm>
          <a:prstGeom prst="rect">
            <a:avLst/>
          </a:prstGeom>
          <a:noFill/>
        </p:spPr>
        <p:txBody>
          <a:bodyPr wrap="none" rtlCol="0">
            <a:spAutoFit/>
          </a:bodyPr>
          <a:lstStyle/>
          <a:p>
            <a:r>
              <a:rPr lang="en-US" dirty="0"/>
              <a:t>Disassembled mic</a:t>
            </a:r>
            <a:endParaRPr lang="ru-RU" dirty="0"/>
          </a:p>
        </p:txBody>
      </p:sp>
      <p:sp>
        <p:nvSpPr>
          <p:cNvPr id="6" name="TextBox 5">
            <a:extLst>
              <a:ext uri="{FF2B5EF4-FFF2-40B4-BE49-F238E27FC236}">
                <a16:creationId xmlns:a16="http://schemas.microsoft.com/office/drawing/2014/main" id="{2E32EA28-85B7-471F-9B5F-7CC117BD8449}"/>
              </a:ext>
            </a:extLst>
          </p:cNvPr>
          <p:cNvSpPr txBox="1"/>
          <p:nvPr/>
        </p:nvSpPr>
        <p:spPr>
          <a:xfrm>
            <a:off x="3125312" y="5209985"/>
            <a:ext cx="3710952" cy="369332"/>
          </a:xfrm>
          <a:prstGeom prst="rect">
            <a:avLst/>
          </a:prstGeom>
          <a:noFill/>
        </p:spPr>
        <p:txBody>
          <a:bodyPr wrap="none" rtlCol="0">
            <a:spAutoFit/>
          </a:bodyPr>
          <a:lstStyle/>
          <a:p>
            <a:r>
              <a:rPr lang="en-US" dirty="0"/>
              <a:t>Button with soldered wires inside mic</a:t>
            </a:r>
            <a:endParaRPr lang="ru-RU" dirty="0"/>
          </a:p>
        </p:txBody>
      </p:sp>
      <p:pic>
        <p:nvPicPr>
          <p:cNvPr id="7" name="Picture 6">
            <a:extLst>
              <a:ext uri="{FF2B5EF4-FFF2-40B4-BE49-F238E27FC236}">
                <a16:creationId xmlns:a16="http://schemas.microsoft.com/office/drawing/2014/main" id="{ED0F44F2-9B10-47B2-BC24-4E2223B5A91A}"/>
              </a:ext>
            </a:extLst>
          </p:cNvPr>
          <p:cNvPicPr>
            <a:picLocks noChangeAspect="1"/>
          </p:cNvPicPr>
          <p:nvPr/>
        </p:nvPicPr>
        <p:blipFill>
          <a:blip r:embed="rId4"/>
          <a:stretch>
            <a:fillRect/>
          </a:stretch>
        </p:blipFill>
        <p:spPr>
          <a:xfrm>
            <a:off x="7566297" y="2061209"/>
            <a:ext cx="4486795" cy="3149352"/>
          </a:xfrm>
          <a:prstGeom prst="rect">
            <a:avLst/>
          </a:prstGeom>
        </p:spPr>
      </p:pic>
      <p:sp>
        <p:nvSpPr>
          <p:cNvPr id="8" name="TextBox 7">
            <a:extLst>
              <a:ext uri="{FF2B5EF4-FFF2-40B4-BE49-F238E27FC236}">
                <a16:creationId xmlns:a16="http://schemas.microsoft.com/office/drawing/2014/main" id="{9EE3D1D7-9FCF-457E-8E00-0CF076D1040A}"/>
              </a:ext>
            </a:extLst>
          </p:cNvPr>
          <p:cNvSpPr txBox="1"/>
          <p:nvPr/>
        </p:nvSpPr>
        <p:spPr>
          <a:xfrm>
            <a:off x="7380825" y="5209985"/>
            <a:ext cx="4857740" cy="369332"/>
          </a:xfrm>
          <a:prstGeom prst="rect">
            <a:avLst/>
          </a:prstGeom>
          <a:noFill/>
        </p:spPr>
        <p:txBody>
          <a:bodyPr wrap="none" rtlCol="0">
            <a:spAutoFit/>
          </a:bodyPr>
          <a:lstStyle/>
          <a:p>
            <a:r>
              <a:rPr lang="en-US" dirty="0"/>
              <a:t>Mic with button is ready to be connected to synth</a:t>
            </a:r>
            <a:endParaRPr lang="ru-RU" dirty="0"/>
          </a:p>
        </p:txBody>
      </p:sp>
      <p:sp>
        <p:nvSpPr>
          <p:cNvPr id="10" name="TextBox 9">
            <a:extLst>
              <a:ext uri="{FF2B5EF4-FFF2-40B4-BE49-F238E27FC236}">
                <a16:creationId xmlns:a16="http://schemas.microsoft.com/office/drawing/2014/main" id="{DA54F476-B3EF-4727-8975-FC88E9493AEE}"/>
              </a:ext>
            </a:extLst>
          </p:cNvPr>
          <p:cNvSpPr txBox="1"/>
          <p:nvPr/>
        </p:nvSpPr>
        <p:spPr>
          <a:xfrm>
            <a:off x="506028" y="5947565"/>
            <a:ext cx="9527223" cy="646331"/>
          </a:xfrm>
          <a:prstGeom prst="rect">
            <a:avLst/>
          </a:prstGeom>
          <a:noFill/>
        </p:spPr>
        <p:txBody>
          <a:bodyPr wrap="none" rtlCol="0">
            <a:spAutoFit/>
          </a:bodyPr>
          <a:lstStyle/>
          <a:p>
            <a:r>
              <a:rPr lang="en-US" dirty="0"/>
              <a:t>Now connect button’s outputs to pins 8 and 9. If you made all the previous steps, </a:t>
            </a:r>
            <a:r>
              <a:rPr lang="en-US" b="1" dirty="0"/>
              <a:t>the synth is ready!</a:t>
            </a:r>
            <a:endParaRPr lang="en-US" dirty="0"/>
          </a:p>
          <a:p>
            <a:endParaRPr lang="ru-RU" dirty="0"/>
          </a:p>
        </p:txBody>
      </p:sp>
    </p:spTree>
    <p:extLst>
      <p:ext uri="{BB962C8B-B14F-4D97-AF65-F5344CB8AC3E}">
        <p14:creationId xmlns:p14="http://schemas.microsoft.com/office/powerpoint/2010/main" val="259536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E9F63A-2AFB-46CA-835F-809FD8EA28D2}"/>
              </a:ext>
            </a:extLst>
          </p:cNvPr>
          <p:cNvSpPr/>
          <p:nvPr/>
        </p:nvSpPr>
        <p:spPr>
          <a:xfrm>
            <a:off x="2014064" y="921930"/>
            <a:ext cx="8297663" cy="1477328"/>
          </a:xfrm>
          <a:prstGeom prst="rect">
            <a:avLst/>
          </a:prstGeom>
        </p:spPr>
        <p:txBody>
          <a:bodyPr wrap="square">
            <a:spAutoFit/>
          </a:bodyPr>
          <a:lstStyle/>
          <a:p>
            <a:r>
              <a:rPr lang="en-US" dirty="0"/>
              <a:t>The synth is ready, so let’s see once again the synth’s part connections at a once.</a:t>
            </a:r>
            <a:endParaRPr lang="ru-RU"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BF462065-9A99-4256-8313-7EF708E5426B}"/>
              </a:ext>
            </a:extLst>
          </p:cNvPr>
          <p:cNvSpPr txBox="1"/>
          <p:nvPr/>
        </p:nvSpPr>
        <p:spPr>
          <a:xfrm>
            <a:off x="5381336" y="10643"/>
            <a:ext cx="1563120" cy="369332"/>
          </a:xfrm>
          <a:prstGeom prst="rect">
            <a:avLst/>
          </a:prstGeom>
          <a:noFill/>
        </p:spPr>
        <p:txBody>
          <a:bodyPr wrap="none" rtlCol="0">
            <a:spAutoFit/>
          </a:bodyPr>
          <a:lstStyle/>
          <a:p>
            <a:r>
              <a:rPr lang="en-US" dirty="0">
                <a:highlight>
                  <a:srgbClr val="FFFF00"/>
                </a:highlight>
              </a:rPr>
              <a:t>7. Overall view</a:t>
            </a:r>
            <a:endParaRPr lang="ru-RU" dirty="0">
              <a:highlight>
                <a:srgbClr val="FFFF00"/>
              </a:highlight>
            </a:endParaRPr>
          </a:p>
        </p:txBody>
      </p:sp>
      <p:pic>
        <p:nvPicPr>
          <p:cNvPr id="7" name="Picture 6">
            <a:extLst>
              <a:ext uri="{FF2B5EF4-FFF2-40B4-BE49-F238E27FC236}">
                <a16:creationId xmlns:a16="http://schemas.microsoft.com/office/drawing/2014/main" id="{0CE03D7B-A5A1-4848-8029-27D2191CFCA4}"/>
              </a:ext>
            </a:extLst>
          </p:cNvPr>
          <p:cNvPicPr>
            <a:picLocks noChangeAspect="1"/>
          </p:cNvPicPr>
          <p:nvPr/>
        </p:nvPicPr>
        <p:blipFill>
          <a:blip r:embed="rId2"/>
          <a:stretch>
            <a:fillRect/>
          </a:stretch>
        </p:blipFill>
        <p:spPr>
          <a:xfrm>
            <a:off x="2950739" y="1864506"/>
            <a:ext cx="6290522" cy="4708062"/>
          </a:xfrm>
          <a:prstGeom prst="rect">
            <a:avLst/>
          </a:prstGeom>
        </p:spPr>
      </p:pic>
    </p:spTree>
    <p:extLst>
      <p:ext uri="{BB962C8B-B14F-4D97-AF65-F5344CB8AC3E}">
        <p14:creationId xmlns:p14="http://schemas.microsoft.com/office/powerpoint/2010/main" val="2777969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053B6E-BF7A-47AC-9C5C-9952A3613782}"/>
              </a:ext>
            </a:extLst>
          </p:cNvPr>
          <p:cNvPicPr>
            <a:picLocks noChangeAspect="1"/>
          </p:cNvPicPr>
          <p:nvPr/>
        </p:nvPicPr>
        <p:blipFill>
          <a:blip r:embed="rId2"/>
          <a:stretch>
            <a:fillRect/>
          </a:stretch>
        </p:blipFill>
        <p:spPr>
          <a:xfrm>
            <a:off x="1643418" y="0"/>
            <a:ext cx="8905164" cy="6858000"/>
          </a:xfrm>
          <a:prstGeom prst="rect">
            <a:avLst/>
          </a:prstGeom>
        </p:spPr>
      </p:pic>
    </p:spTree>
    <p:extLst>
      <p:ext uri="{BB962C8B-B14F-4D97-AF65-F5344CB8AC3E}">
        <p14:creationId xmlns:p14="http://schemas.microsoft.com/office/powerpoint/2010/main" val="2998233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FEBF97-7AD3-4EB4-9D1A-AF3D098375C7}"/>
              </a:ext>
            </a:extLst>
          </p:cNvPr>
          <p:cNvPicPr>
            <a:picLocks noChangeAspect="1"/>
          </p:cNvPicPr>
          <p:nvPr/>
        </p:nvPicPr>
        <p:blipFill>
          <a:blip r:embed="rId2"/>
          <a:stretch>
            <a:fillRect/>
          </a:stretch>
        </p:blipFill>
        <p:spPr>
          <a:xfrm>
            <a:off x="1514455" y="0"/>
            <a:ext cx="9163090" cy="6858000"/>
          </a:xfrm>
          <a:prstGeom prst="rect">
            <a:avLst/>
          </a:prstGeom>
        </p:spPr>
      </p:pic>
    </p:spTree>
    <p:extLst>
      <p:ext uri="{BB962C8B-B14F-4D97-AF65-F5344CB8AC3E}">
        <p14:creationId xmlns:p14="http://schemas.microsoft.com/office/powerpoint/2010/main" val="394044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593CDA-FAA8-4D6E-B377-E56BB71DCF9F}"/>
              </a:ext>
            </a:extLst>
          </p:cNvPr>
          <p:cNvSpPr/>
          <p:nvPr/>
        </p:nvSpPr>
        <p:spPr>
          <a:xfrm>
            <a:off x="455721" y="344891"/>
            <a:ext cx="10996474" cy="2862322"/>
          </a:xfrm>
          <a:prstGeom prst="rect">
            <a:avLst/>
          </a:prstGeom>
        </p:spPr>
        <p:txBody>
          <a:bodyPr wrap="square">
            <a:spAutoFit/>
          </a:bodyPr>
          <a:lstStyle/>
          <a:p>
            <a:r>
              <a:rPr lang="en-US" dirty="0"/>
              <a:t>Synth hardware is completed. The final step:</a:t>
            </a:r>
          </a:p>
          <a:p>
            <a:endParaRPr lang="en-US" dirty="0"/>
          </a:p>
          <a:p>
            <a:r>
              <a:rPr lang="en-US" b="1" dirty="0"/>
              <a:t>Upload main synthesizer sketch to Arduino:</a:t>
            </a:r>
            <a:endParaRPr lang="en-US" b="1" dirty="0">
              <a:hlinkClick r:id="rId2"/>
            </a:endParaRPr>
          </a:p>
          <a:p>
            <a:endParaRPr lang="en-US" dirty="0">
              <a:hlinkClick r:id="rId2"/>
            </a:endParaRPr>
          </a:p>
          <a:p>
            <a:r>
              <a:rPr lang="ru-RU" dirty="0">
                <a:hlinkClick r:id="rId2"/>
              </a:rPr>
              <a:t>https://github.com/EndlessBits/EndlessSynth/tree/main/synths/04_SineSynthArpegiatorMega_Sliders_Boombox</a:t>
            </a:r>
            <a:endParaRPr lang="en-US" dirty="0"/>
          </a:p>
          <a:p>
            <a:endParaRPr lang="en-US" dirty="0"/>
          </a:p>
          <a:p>
            <a:r>
              <a:rPr lang="en-US" dirty="0"/>
              <a:t>Now start to play on keyboard and also press mic button to </a:t>
            </a:r>
            <a:r>
              <a:rPr lang="en-US" dirty="0" err="1"/>
              <a:t>boomboxing</a:t>
            </a:r>
            <a:r>
              <a:rPr lang="en-US" dirty="0"/>
              <a:t>!</a:t>
            </a:r>
          </a:p>
          <a:p>
            <a:endParaRPr lang="en-US" dirty="0"/>
          </a:p>
          <a:p>
            <a:r>
              <a:rPr lang="en-US" dirty="0"/>
              <a:t>Also, this sketch uses two more keys for switching audio sample rate – by default synth uses High, and Low makes sound “harsh”: </a:t>
            </a:r>
          </a:p>
        </p:txBody>
      </p:sp>
      <p:pic>
        <p:nvPicPr>
          <p:cNvPr id="3" name="Picture 2">
            <a:extLst>
              <a:ext uri="{FF2B5EF4-FFF2-40B4-BE49-F238E27FC236}">
                <a16:creationId xmlns:a16="http://schemas.microsoft.com/office/drawing/2014/main" id="{E0EC473C-3BC1-4A9E-AB30-88440215A4A9}"/>
              </a:ext>
            </a:extLst>
          </p:cNvPr>
          <p:cNvPicPr>
            <a:picLocks noChangeAspect="1"/>
          </p:cNvPicPr>
          <p:nvPr/>
        </p:nvPicPr>
        <p:blipFill>
          <a:blip r:embed="rId3"/>
          <a:stretch>
            <a:fillRect/>
          </a:stretch>
        </p:blipFill>
        <p:spPr>
          <a:xfrm>
            <a:off x="3414464" y="3925826"/>
            <a:ext cx="5622524" cy="1361109"/>
          </a:xfrm>
          <a:prstGeom prst="rect">
            <a:avLst/>
          </a:prstGeom>
        </p:spPr>
      </p:pic>
      <p:sp>
        <p:nvSpPr>
          <p:cNvPr id="4" name="Rectangle 3">
            <a:extLst>
              <a:ext uri="{FF2B5EF4-FFF2-40B4-BE49-F238E27FC236}">
                <a16:creationId xmlns:a16="http://schemas.microsoft.com/office/drawing/2014/main" id="{38BD8C48-C45F-4FB0-AB50-AC997910DDB1}"/>
              </a:ext>
            </a:extLst>
          </p:cNvPr>
          <p:cNvSpPr/>
          <p:nvPr/>
        </p:nvSpPr>
        <p:spPr>
          <a:xfrm>
            <a:off x="3622090" y="4606380"/>
            <a:ext cx="3959440" cy="1978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Rectangle 4">
            <a:extLst>
              <a:ext uri="{FF2B5EF4-FFF2-40B4-BE49-F238E27FC236}">
                <a16:creationId xmlns:a16="http://schemas.microsoft.com/office/drawing/2014/main" id="{6A3980EB-3FCD-4B59-B16A-69F4B7BFEC9B}"/>
              </a:ext>
            </a:extLst>
          </p:cNvPr>
          <p:cNvSpPr/>
          <p:nvPr/>
        </p:nvSpPr>
        <p:spPr>
          <a:xfrm>
            <a:off x="8093956" y="4865518"/>
            <a:ext cx="748203" cy="1961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E20B7DB4-AFFB-4BC4-A4E4-06F9F154136C}"/>
              </a:ext>
            </a:extLst>
          </p:cNvPr>
          <p:cNvSpPr txBox="1"/>
          <p:nvPr/>
        </p:nvSpPr>
        <p:spPr>
          <a:xfrm>
            <a:off x="4847208" y="5286935"/>
            <a:ext cx="924356" cy="369332"/>
          </a:xfrm>
          <a:prstGeom prst="rect">
            <a:avLst/>
          </a:prstGeom>
          <a:noFill/>
        </p:spPr>
        <p:txBody>
          <a:bodyPr wrap="none" rtlCol="0">
            <a:spAutoFit/>
          </a:bodyPr>
          <a:lstStyle/>
          <a:p>
            <a:r>
              <a:rPr lang="en-US" dirty="0"/>
              <a:t>“notes”</a:t>
            </a:r>
            <a:endParaRPr lang="ru-RU" dirty="0"/>
          </a:p>
        </p:txBody>
      </p:sp>
      <p:sp>
        <p:nvSpPr>
          <p:cNvPr id="7" name="TextBox 6">
            <a:extLst>
              <a:ext uri="{FF2B5EF4-FFF2-40B4-BE49-F238E27FC236}">
                <a16:creationId xmlns:a16="http://schemas.microsoft.com/office/drawing/2014/main" id="{C924F447-5BF6-4D22-8184-33CB61FC9DCB}"/>
              </a:ext>
            </a:extLst>
          </p:cNvPr>
          <p:cNvSpPr txBox="1"/>
          <p:nvPr/>
        </p:nvSpPr>
        <p:spPr>
          <a:xfrm>
            <a:off x="8016535" y="5258061"/>
            <a:ext cx="989502" cy="369332"/>
          </a:xfrm>
          <a:prstGeom prst="rect">
            <a:avLst/>
          </a:prstGeom>
          <a:noFill/>
        </p:spPr>
        <p:txBody>
          <a:bodyPr wrap="none" rtlCol="0">
            <a:spAutoFit/>
          </a:bodyPr>
          <a:lstStyle/>
          <a:p>
            <a:r>
              <a:rPr lang="en-US" dirty="0"/>
              <a:t>“strings”</a:t>
            </a:r>
            <a:endParaRPr lang="ru-RU" dirty="0"/>
          </a:p>
        </p:txBody>
      </p:sp>
      <p:sp>
        <p:nvSpPr>
          <p:cNvPr id="14" name="Arrow: Right 13">
            <a:extLst>
              <a:ext uri="{FF2B5EF4-FFF2-40B4-BE49-F238E27FC236}">
                <a16:creationId xmlns:a16="http://schemas.microsoft.com/office/drawing/2014/main" id="{6D0880E5-15A4-4B55-92BB-D163EB5B07C2}"/>
              </a:ext>
            </a:extLst>
          </p:cNvPr>
          <p:cNvSpPr/>
          <p:nvPr/>
        </p:nvSpPr>
        <p:spPr>
          <a:xfrm rot="16200000">
            <a:off x="7273816" y="5152714"/>
            <a:ext cx="605160" cy="184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Arrow: Right 14">
            <a:extLst>
              <a:ext uri="{FF2B5EF4-FFF2-40B4-BE49-F238E27FC236}">
                <a16:creationId xmlns:a16="http://schemas.microsoft.com/office/drawing/2014/main" id="{5BDBBBE8-A9A7-4887-98B8-415BBC8AD6C1}"/>
              </a:ext>
            </a:extLst>
          </p:cNvPr>
          <p:cNvSpPr/>
          <p:nvPr/>
        </p:nvSpPr>
        <p:spPr>
          <a:xfrm rot="16200000">
            <a:off x="7621491" y="5167726"/>
            <a:ext cx="605160" cy="184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Arrow: Right 15">
            <a:extLst>
              <a:ext uri="{FF2B5EF4-FFF2-40B4-BE49-F238E27FC236}">
                <a16:creationId xmlns:a16="http://schemas.microsoft.com/office/drawing/2014/main" id="{08DE8C24-C638-427B-B346-0C55DBCB8399}"/>
              </a:ext>
            </a:extLst>
          </p:cNvPr>
          <p:cNvSpPr/>
          <p:nvPr/>
        </p:nvSpPr>
        <p:spPr>
          <a:xfrm rot="5400000">
            <a:off x="8071854" y="3904767"/>
            <a:ext cx="605160" cy="184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extBox 16">
            <a:extLst>
              <a:ext uri="{FF2B5EF4-FFF2-40B4-BE49-F238E27FC236}">
                <a16:creationId xmlns:a16="http://schemas.microsoft.com/office/drawing/2014/main" id="{6208AB3F-0204-4D08-936B-23289917D688}"/>
              </a:ext>
            </a:extLst>
          </p:cNvPr>
          <p:cNvSpPr txBox="1"/>
          <p:nvPr/>
        </p:nvSpPr>
        <p:spPr>
          <a:xfrm>
            <a:off x="7298214" y="3322933"/>
            <a:ext cx="1486241" cy="369332"/>
          </a:xfrm>
          <a:prstGeom prst="rect">
            <a:avLst/>
          </a:prstGeom>
          <a:noFill/>
        </p:spPr>
        <p:txBody>
          <a:bodyPr wrap="none" rtlCol="0">
            <a:spAutoFit/>
          </a:bodyPr>
          <a:lstStyle/>
          <a:p>
            <a:r>
              <a:rPr lang="en-US" dirty="0"/>
              <a:t>Octave switch</a:t>
            </a:r>
            <a:endParaRPr lang="ru-RU" dirty="0"/>
          </a:p>
        </p:txBody>
      </p:sp>
      <p:sp>
        <p:nvSpPr>
          <p:cNvPr id="18" name="Arrow: Right 17">
            <a:extLst>
              <a:ext uri="{FF2B5EF4-FFF2-40B4-BE49-F238E27FC236}">
                <a16:creationId xmlns:a16="http://schemas.microsoft.com/office/drawing/2014/main" id="{AB271CB6-546C-4951-AA02-7E570358524B}"/>
              </a:ext>
            </a:extLst>
          </p:cNvPr>
          <p:cNvSpPr/>
          <p:nvPr/>
        </p:nvSpPr>
        <p:spPr>
          <a:xfrm rot="5400000">
            <a:off x="7754296" y="3904768"/>
            <a:ext cx="605160" cy="184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Arrow: Right 18">
            <a:extLst>
              <a:ext uri="{FF2B5EF4-FFF2-40B4-BE49-F238E27FC236}">
                <a16:creationId xmlns:a16="http://schemas.microsoft.com/office/drawing/2014/main" id="{672D0B57-BC3F-4484-A1DF-0AEF99EC2F0D}"/>
              </a:ext>
            </a:extLst>
          </p:cNvPr>
          <p:cNvSpPr/>
          <p:nvPr/>
        </p:nvSpPr>
        <p:spPr>
          <a:xfrm rot="5400000">
            <a:off x="7410590" y="3900115"/>
            <a:ext cx="605160" cy="184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a:extLst>
              <a:ext uri="{FF2B5EF4-FFF2-40B4-BE49-F238E27FC236}">
                <a16:creationId xmlns:a16="http://schemas.microsoft.com/office/drawing/2014/main" id="{FFB6ADC3-9CD5-41A7-865B-520015AB102C}"/>
              </a:ext>
            </a:extLst>
          </p:cNvPr>
          <p:cNvSpPr txBox="1"/>
          <p:nvPr/>
        </p:nvSpPr>
        <p:spPr>
          <a:xfrm>
            <a:off x="6452504" y="5611207"/>
            <a:ext cx="2521331" cy="646331"/>
          </a:xfrm>
          <a:prstGeom prst="rect">
            <a:avLst/>
          </a:prstGeom>
          <a:noFill/>
        </p:spPr>
        <p:txBody>
          <a:bodyPr wrap="none" rtlCol="0">
            <a:spAutoFit/>
          </a:bodyPr>
          <a:lstStyle/>
          <a:p>
            <a:pPr algn="ctr"/>
            <a:r>
              <a:rPr lang="en-US" dirty="0"/>
              <a:t>Lo and High </a:t>
            </a:r>
            <a:br>
              <a:rPr lang="en-US" dirty="0"/>
            </a:br>
            <a:r>
              <a:rPr lang="en-US" dirty="0"/>
              <a:t>audio sample rate switch</a:t>
            </a:r>
            <a:endParaRPr lang="ru-RU" dirty="0"/>
          </a:p>
        </p:txBody>
      </p:sp>
      <p:sp>
        <p:nvSpPr>
          <p:cNvPr id="21" name="Rectangle 20">
            <a:extLst>
              <a:ext uri="{FF2B5EF4-FFF2-40B4-BE49-F238E27FC236}">
                <a16:creationId xmlns:a16="http://schemas.microsoft.com/office/drawing/2014/main" id="{9D1B5895-32E3-494E-843E-EE578AD9B523}"/>
              </a:ext>
            </a:extLst>
          </p:cNvPr>
          <p:cNvSpPr/>
          <p:nvPr/>
        </p:nvSpPr>
        <p:spPr>
          <a:xfrm>
            <a:off x="9223793" y="6373258"/>
            <a:ext cx="2855718" cy="369332"/>
          </a:xfrm>
          <a:prstGeom prst="rect">
            <a:avLst/>
          </a:prstGeom>
        </p:spPr>
        <p:txBody>
          <a:bodyPr wrap="none">
            <a:spAutoFit/>
          </a:bodyPr>
          <a:lstStyle/>
          <a:p>
            <a:r>
              <a:rPr lang="en-US" i="1" dirty="0"/>
              <a:t>That’s all for now. Have fun! </a:t>
            </a:r>
            <a:endParaRPr lang="ru-RU" i="1" dirty="0"/>
          </a:p>
        </p:txBody>
      </p:sp>
    </p:spTree>
    <p:extLst>
      <p:ext uri="{BB962C8B-B14F-4D97-AF65-F5344CB8AC3E}">
        <p14:creationId xmlns:p14="http://schemas.microsoft.com/office/powerpoint/2010/main" val="2598227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19C92-4241-4C6C-BAC3-9D9E4E9F233B}"/>
              </a:ext>
            </a:extLst>
          </p:cNvPr>
          <p:cNvSpPr txBox="1"/>
          <p:nvPr/>
        </p:nvSpPr>
        <p:spPr>
          <a:xfrm>
            <a:off x="5669922" y="390618"/>
            <a:ext cx="852156" cy="369332"/>
          </a:xfrm>
          <a:prstGeom prst="rect">
            <a:avLst/>
          </a:prstGeom>
          <a:noFill/>
        </p:spPr>
        <p:txBody>
          <a:bodyPr wrap="none" rtlCol="0">
            <a:spAutoFit/>
          </a:bodyPr>
          <a:lstStyle/>
          <a:p>
            <a:r>
              <a:rPr lang="en-US" b="1" dirty="0"/>
              <a:t>Credits</a:t>
            </a:r>
            <a:endParaRPr lang="ru-RU" b="1" dirty="0"/>
          </a:p>
        </p:txBody>
      </p:sp>
      <p:sp>
        <p:nvSpPr>
          <p:cNvPr id="3" name="TextBox 2">
            <a:extLst>
              <a:ext uri="{FF2B5EF4-FFF2-40B4-BE49-F238E27FC236}">
                <a16:creationId xmlns:a16="http://schemas.microsoft.com/office/drawing/2014/main" id="{9116E901-0435-40FF-8E05-8F54A86EA5F8}"/>
              </a:ext>
            </a:extLst>
          </p:cNvPr>
          <p:cNvSpPr txBox="1"/>
          <p:nvPr/>
        </p:nvSpPr>
        <p:spPr>
          <a:xfrm>
            <a:off x="932155" y="1384917"/>
            <a:ext cx="10786369" cy="2308324"/>
          </a:xfrm>
          <a:prstGeom prst="rect">
            <a:avLst/>
          </a:prstGeom>
          <a:noFill/>
        </p:spPr>
        <p:txBody>
          <a:bodyPr wrap="square" rtlCol="0">
            <a:spAutoFit/>
          </a:bodyPr>
          <a:lstStyle/>
          <a:p>
            <a:r>
              <a:rPr lang="en-US" dirty="0"/>
              <a:t>We want to say thanks somebody:</a:t>
            </a:r>
            <a:br>
              <a:rPr lang="en-US" dirty="0"/>
            </a:br>
            <a:br>
              <a:rPr lang="en-US" dirty="0"/>
            </a:br>
            <a:r>
              <a:rPr lang="en-US" i="1" dirty="0"/>
              <a:t>Thanks Alexey Shulgin for involving us to the </a:t>
            </a:r>
            <a:r>
              <a:rPr lang="en-US" i="1" dirty="0" err="1"/>
              <a:t>worls</a:t>
            </a:r>
            <a:r>
              <a:rPr lang="en-US" i="1" dirty="0"/>
              <a:t> of 1-bit projects.</a:t>
            </a:r>
          </a:p>
          <a:p>
            <a:endParaRPr lang="en-US" dirty="0"/>
          </a:p>
          <a:p>
            <a:r>
              <a:rPr lang="en-US" i="1" dirty="0"/>
              <a:t>Thanks our colleagues in </a:t>
            </a:r>
            <a:r>
              <a:rPr lang="en-US" i="1" dirty="0" err="1"/>
              <a:t>Rodchenko</a:t>
            </a:r>
            <a:r>
              <a:rPr lang="en-US" i="1" dirty="0"/>
              <a:t> school online for their ideas and critics.</a:t>
            </a:r>
          </a:p>
          <a:p>
            <a:endParaRPr lang="en-US" dirty="0"/>
          </a:p>
          <a:p>
            <a:r>
              <a:rPr lang="en-US" i="1" dirty="0"/>
              <a:t>Thanks  Michael (</a:t>
            </a:r>
            <a:r>
              <a:rPr lang="en-US" i="1" dirty="0">
                <a:hlinkClick r:id="rId2"/>
              </a:rPr>
              <a:t>https://irrlichtproject.de</a:t>
            </a:r>
            <a:r>
              <a:rPr lang="en-US" i="1" dirty="0"/>
              <a:t>) for his help and fruitful discussions about 1-bit music programming.</a:t>
            </a:r>
          </a:p>
          <a:p>
            <a:endParaRPr lang="ru-RU" dirty="0"/>
          </a:p>
        </p:txBody>
      </p:sp>
    </p:spTree>
    <p:extLst>
      <p:ext uri="{BB962C8B-B14F-4D97-AF65-F5344CB8AC3E}">
        <p14:creationId xmlns:p14="http://schemas.microsoft.com/office/powerpoint/2010/main" val="419826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FC8AAA-04A6-4940-A462-A88BBAA0E7C6}"/>
              </a:ext>
            </a:extLst>
          </p:cNvPr>
          <p:cNvPicPr>
            <a:picLocks noChangeAspect="1"/>
          </p:cNvPicPr>
          <p:nvPr/>
        </p:nvPicPr>
        <p:blipFill>
          <a:blip r:embed="rId2"/>
          <a:stretch>
            <a:fillRect/>
          </a:stretch>
        </p:blipFill>
        <p:spPr>
          <a:xfrm>
            <a:off x="73151" y="1784734"/>
            <a:ext cx="10175709" cy="4476073"/>
          </a:xfrm>
          <a:prstGeom prst="rect">
            <a:avLst/>
          </a:prstGeom>
        </p:spPr>
      </p:pic>
      <p:sp>
        <p:nvSpPr>
          <p:cNvPr id="3" name="Rectangle 2">
            <a:extLst>
              <a:ext uri="{FF2B5EF4-FFF2-40B4-BE49-F238E27FC236}">
                <a16:creationId xmlns:a16="http://schemas.microsoft.com/office/drawing/2014/main" id="{B25C3A3E-C952-44CB-8E93-D8763CA7A3CC}"/>
              </a:ext>
            </a:extLst>
          </p:cNvPr>
          <p:cNvSpPr/>
          <p:nvPr/>
        </p:nvSpPr>
        <p:spPr>
          <a:xfrm>
            <a:off x="437965" y="6260807"/>
            <a:ext cx="10330648" cy="369332"/>
          </a:xfrm>
          <a:prstGeom prst="rect">
            <a:avLst/>
          </a:prstGeom>
        </p:spPr>
        <p:txBody>
          <a:bodyPr wrap="square">
            <a:spAutoFit/>
          </a:bodyPr>
          <a:lstStyle/>
          <a:p>
            <a:r>
              <a:rPr lang="en-US" dirty="0"/>
              <a:t>This list of features is part of README file at </a:t>
            </a:r>
            <a:r>
              <a:rPr lang="en-US" dirty="0">
                <a:hlinkClick r:id="rId3"/>
              </a:rPr>
              <a:t>https://github.com/EndlessBits/EndlessSynth/tree/main/synths</a:t>
            </a:r>
            <a:endParaRPr lang="en-US" dirty="0"/>
          </a:p>
        </p:txBody>
      </p:sp>
      <p:sp>
        <p:nvSpPr>
          <p:cNvPr id="4" name="TextBox 3">
            <a:extLst>
              <a:ext uri="{FF2B5EF4-FFF2-40B4-BE49-F238E27FC236}">
                <a16:creationId xmlns:a16="http://schemas.microsoft.com/office/drawing/2014/main" id="{0729AD9C-E4E6-43A3-BF29-747A095AF13E}"/>
              </a:ext>
            </a:extLst>
          </p:cNvPr>
          <p:cNvSpPr txBox="1"/>
          <p:nvPr/>
        </p:nvSpPr>
        <p:spPr>
          <a:xfrm>
            <a:off x="365405" y="346229"/>
            <a:ext cx="10469661" cy="1200329"/>
          </a:xfrm>
          <a:prstGeom prst="rect">
            <a:avLst/>
          </a:prstGeom>
          <a:noFill/>
        </p:spPr>
        <p:txBody>
          <a:bodyPr wrap="none" rtlCol="0">
            <a:spAutoFit/>
          </a:bodyPr>
          <a:lstStyle/>
          <a:p>
            <a:r>
              <a:rPr lang="en-US" dirty="0"/>
              <a:t>The </a:t>
            </a:r>
            <a:r>
              <a:rPr lang="en-US" b="1" dirty="0" err="1"/>
              <a:t>EndlessSynth</a:t>
            </a:r>
            <a:r>
              <a:rPr lang="en-US" dirty="0"/>
              <a:t> v.04 is a 1-bit DIY synthesizer intended to sound experimenting free of obligations </a:t>
            </a:r>
          </a:p>
          <a:p>
            <a:r>
              <a:rPr lang="en-US" dirty="0"/>
              <a:t>to create “pure” sound. Instead, it’s based on two ideas: use “1-bit sound” and “</a:t>
            </a:r>
            <a:r>
              <a:rPr lang="en-US" dirty="0" err="1"/>
              <a:t>creat</a:t>
            </a:r>
            <a:r>
              <a:rPr lang="en-US" dirty="0"/>
              <a:t> it as simple as possible“.</a:t>
            </a:r>
          </a:p>
          <a:p>
            <a:r>
              <a:rPr lang="en-US" dirty="0"/>
              <a:t>As a result, the resulted synthesizer is made using very simple components, have short and clean code </a:t>
            </a:r>
          </a:p>
          <a:p>
            <a:r>
              <a:rPr lang="en-US" dirty="0"/>
              <a:t>and generate harsh 1-bit “old-game sounds”.</a:t>
            </a:r>
          </a:p>
        </p:txBody>
      </p:sp>
    </p:spTree>
    <p:extLst>
      <p:ext uri="{BB962C8B-B14F-4D97-AF65-F5344CB8AC3E}">
        <p14:creationId xmlns:p14="http://schemas.microsoft.com/office/powerpoint/2010/main" val="153647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36D1AA-B040-44C8-BDB1-6EAABEB4F9E0}"/>
              </a:ext>
            </a:extLst>
          </p:cNvPr>
          <p:cNvSpPr txBox="1"/>
          <p:nvPr/>
        </p:nvSpPr>
        <p:spPr>
          <a:xfrm>
            <a:off x="5236918" y="355107"/>
            <a:ext cx="1718163" cy="369332"/>
          </a:xfrm>
          <a:prstGeom prst="rect">
            <a:avLst/>
          </a:prstGeom>
          <a:noFill/>
        </p:spPr>
        <p:txBody>
          <a:bodyPr wrap="none" rtlCol="0">
            <a:spAutoFit/>
          </a:bodyPr>
          <a:lstStyle/>
          <a:p>
            <a:r>
              <a:rPr lang="en-US" b="1" dirty="0"/>
              <a:t>Before you start</a:t>
            </a:r>
            <a:endParaRPr lang="ru-RU" b="1" dirty="0"/>
          </a:p>
        </p:txBody>
      </p:sp>
      <p:sp>
        <p:nvSpPr>
          <p:cNvPr id="3" name="TextBox 2">
            <a:extLst>
              <a:ext uri="{FF2B5EF4-FFF2-40B4-BE49-F238E27FC236}">
                <a16:creationId xmlns:a16="http://schemas.microsoft.com/office/drawing/2014/main" id="{474C310E-F3C2-4722-9EDA-20C8790C0D59}"/>
              </a:ext>
            </a:extLst>
          </p:cNvPr>
          <p:cNvSpPr txBox="1"/>
          <p:nvPr/>
        </p:nvSpPr>
        <p:spPr>
          <a:xfrm>
            <a:off x="870012" y="1340528"/>
            <a:ext cx="4225259" cy="2308324"/>
          </a:xfrm>
          <a:prstGeom prst="rect">
            <a:avLst/>
          </a:prstGeom>
          <a:noFill/>
        </p:spPr>
        <p:txBody>
          <a:bodyPr wrap="none" rtlCol="0">
            <a:spAutoFit/>
          </a:bodyPr>
          <a:lstStyle/>
          <a:p>
            <a:r>
              <a:rPr lang="en-US" dirty="0"/>
              <a:t>At each stage we list required components.</a:t>
            </a:r>
          </a:p>
          <a:p>
            <a:br>
              <a:rPr lang="ru-RU" dirty="0"/>
            </a:br>
            <a:r>
              <a:rPr lang="en-US" dirty="0"/>
              <a:t>Additionally, you will need </a:t>
            </a:r>
            <a:br>
              <a:rPr lang="ru-RU" dirty="0"/>
            </a:br>
            <a:r>
              <a:rPr lang="ru-RU" dirty="0"/>
              <a:t>- </a:t>
            </a:r>
            <a:r>
              <a:rPr lang="en-US" dirty="0"/>
              <a:t>hooking wires, </a:t>
            </a:r>
            <a:br>
              <a:rPr lang="ru-RU" dirty="0"/>
            </a:br>
            <a:r>
              <a:rPr lang="ru-RU" dirty="0"/>
              <a:t>- </a:t>
            </a:r>
            <a:r>
              <a:rPr lang="en-US" dirty="0"/>
              <a:t>male pin connectors</a:t>
            </a:r>
            <a:r>
              <a:rPr lang="ru-RU" dirty="0"/>
              <a:t> (</a:t>
            </a:r>
            <a:r>
              <a:rPr lang="en-US" dirty="0"/>
              <a:t>need about 50),</a:t>
            </a:r>
            <a:br>
              <a:rPr lang="en-US" dirty="0"/>
            </a:br>
            <a:r>
              <a:rPr lang="en-US" dirty="0"/>
              <a:t>- heat shrink, </a:t>
            </a:r>
            <a:br>
              <a:rPr lang="ru-RU" dirty="0"/>
            </a:br>
            <a:r>
              <a:rPr lang="ru-RU" dirty="0"/>
              <a:t>- </a:t>
            </a:r>
            <a:r>
              <a:rPr lang="en-US" dirty="0"/>
              <a:t>wires with plugs for </a:t>
            </a:r>
            <a:r>
              <a:rPr lang="en-US" dirty="0" err="1"/>
              <a:t>arduino</a:t>
            </a:r>
            <a:r>
              <a:rPr lang="ru-RU" dirty="0"/>
              <a:t>, </a:t>
            </a:r>
            <a:br>
              <a:rPr lang="ru-RU" dirty="0"/>
            </a:br>
            <a:r>
              <a:rPr lang="ru-RU" dirty="0"/>
              <a:t>- </a:t>
            </a:r>
            <a:r>
              <a:rPr lang="en-US" dirty="0"/>
              <a:t>soldering iron and accessories</a:t>
            </a:r>
            <a:r>
              <a:rPr lang="ru-RU" dirty="0"/>
              <a:t>.</a:t>
            </a:r>
          </a:p>
        </p:txBody>
      </p:sp>
      <p:pic>
        <p:nvPicPr>
          <p:cNvPr id="5" name="Picture 4">
            <a:extLst>
              <a:ext uri="{FF2B5EF4-FFF2-40B4-BE49-F238E27FC236}">
                <a16:creationId xmlns:a16="http://schemas.microsoft.com/office/drawing/2014/main" id="{37765BF2-C579-4DCF-85FC-E37A89E6A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6838" y="224654"/>
            <a:ext cx="2764469" cy="1749909"/>
          </a:xfrm>
          <a:prstGeom prst="rect">
            <a:avLst/>
          </a:prstGeom>
        </p:spPr>
      </p:pic>
      <p:pic>
        <p:nvPicPr>
          <p:cNvPr id="8" name="Picture 7">
            <a:extLst>
              <a:ext uri="{FF2B5EF4-FFF2-40B4-BE49-F238E27FC236}">
                <a16:creationId xmlns:a16="http://schemas.microsoft.com/office/drawing/2014/main" id="{D0CDB496-4286-4552-82C0-FE4EFA199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119" y="2813095"/>
            <a:ext cx="2982045" cy="2049013"/>
          </a:xfrm>
          <a:prstGeom prst="rect">
            <a:avLst/>
          </a:prstGeom>
        </p:spPr>
      </p:pic>
      <p:pic>
        <p:nvPicPr>
          <p:cNvPr id="9" name="Picture 8">
            <a:extLst>
              <a:ext uri="{FF2B5EF4-FFF2-40B4-BE49-F238E27FC236}">
                <a16:creationId xmlns:a16="http://schemas.microsoft.com/office/drawing/2014/main" id="{93DD7EBA-59D0-4906-8745-17EA000C402A}"/>
              </a:ext>
            </a:extLst>
          </p:cNvPr>
          <p:cNvPicPr>
            <a:picLocks noChangeAspect="1"/>
          </p:cNvPicPr>
          <p:nvPr/>
        </p:nvPicPr>
        <p:blipFill>
          <a:blip r:embed="rId4"/>
          <a:stretch>
            <a:fillRect/>
          </a:stretch>
        </p:blipFill>
        <p:spPr>
          <a:xfrm>
            <a:off x="8152990" y="5039628"/>
            <a:ext cx="2489692" cy="1764192"/>
          </a:xfrm>
          <a:prstGeom prst="rect">
            <a:avLst/>
          </a:prstGeom>
        </p:spPr>
      </p:pic>
      <p:pic>
        <p:nvPicPr>
          <p:cNvPr id="10" name="Picture 9">
            <a:extLst>
              <a:ext uri="{FF2B5EF4-FFF2-40B4-BE49-F238E27FC236}">
                <a16:creationId xmlns:a16="http://schemas.microsoft.com/office/drawing/2014/main" id="{D83CF4D7-A9B4-49A5-B33C-F6792759B0F8}"/>
              </a:ext>
            </a:extLst>
          </p:cNvPr>
          <p:cNvPicPr>
            <a:picLocks noChangeAspect="1"/>
          </p:cNvPicPr>
          <p:nvPr/>
        </p:nvPicPr>
        <p:blipFill>
          <a:blip r:embed="rId5"/>
          <a:stretch>
            <a:fillRect/>
          </a:stretch>
        </p:blipFill>
        <p:spPr>
          <a:xfrm rot="16200000">
            <a:off x="7627231" y="1077965"/>
            <a:ext cx="483491" cy="2631729"/>
          </a:xfrm>
          <a:prstGeom prst="rect">
            <a:avLst/>
          </a:prstGeom>
        </p:spPr>
      </p:pic>
      <p:pic>
        <p:nvPicPr>
          <p:cNvPr id="13" name="Picture 12">
            <a:extLst>
              <a:ext uri="{FF2B5EF4-FFF2-40B4-BE49-F238E27FC236}">
                <a16:creationId xmlns:a16="http://schemas.microsoft.com/office/drawing/2014/main" id="{8F628414-4417-490F-ADE7-07CC991387CF}"/>
              </a:ext>
            </a:extLst>
          </p:cNvPr>
          <p:cNvPicPr>
            <a:picLocks noChangeAspect="1"/>
          </p:cNvPicPr>
          <p:nvPr/>
        </p:nvPicPr>
        <p:blipFill>
          <a:blip r:embed="rId6"/>
          <a:stretch>
            <a:fillRect/>
          </a:stretch>
        </p:blipFill>
        <p:spPr>
          <a:xfrm>
            <a:off x="9721442" y="2114307"/>
            <a:ext cx="1842480" cy="1104871"/>
          </a:xfrm>
          <a:prstGeom prst="rect">
            <a:avLst/>
          </a:prstGeom>
        </p:spPr>
      </p:pic>
    </p:spTree>
    <p:extLst>
      <p:ext uri="{BB962C8B-B14F-4D97-AF65-F5344CB8AC3E}">
        <p14:creationId xmlns:p14="http://schemas.microsoft.com/office/powerpoint/2010/main" val="172419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057CA1-F96C-4D0D-BBC6-93BB0666E230}"/>
              </a:ext>
            </a:extLst>
          </p:cNvPr>
          <p:cNvSpPr txBox="1"/>
          <p:nvPr/>
        </p:nvSpPr>
        <p:spPr>
          <a:xfrm>
            <a:off x="5224319" y="406555"/>
            <a:ext cx="1743362" cy="369332"/>
          </a:xfrm>
          <a:prstGeom prst="rect">
            <a:avLst/>
          </a:prstGeom>
          <a:noFill/>
        </p:spPr>
        <p:txBody>
          <a:bodyPr wrap="none" rtlCol="0">
            <a:spAutoFit/>
          </a:bodyPr>
          <a:lstStyle/>
          <a:p>
            <a:r>
              <a:rPr lang="en-US" dirty="0">
                <a:highlight>
                  <a:srgbClr val="FFFF00"/>
                </a:highlight>
              </a:rPr>
              <a:t>1. Arduino Mega</a:t>
            </a:r>
            <a:endParaRPr lang="ru-RU" dirty="0">
              <a:highlight>
                <a:srgbClr val="FFFF00"/>
              </a:highlight>
            </a:endParaRPr>
          </a:p>
        </p:txBody>
      </p:sp>
      <p:sp>
        <p:nvSpPr>
          <p:cNvPr id="3" name="Rectangle 2">
            <a:extLst>
              <a:ext uri="{FF2B5EF4-FFF2-40B4-BE49-F238E27FC236}">
                <a16:creationId xmlns:a16="http://schemas.microsoft.com/office/drawing/2014/main" id="{48CF17A5-6C58-4A94-8BA9-532B9F69177B}"/>
              </a:ext>
            </a:extLst>
          </p:cNvPr>
          <p:cNvSpPr/>
          <p:nvPr/>
        </p:nvSpPr>
        <p:spPr>
          <a:xfrm>
            <a:off x="295922" y="1069372"/>
            <a:ext cx="11600155" cy="5078313"/>
          </a:xfrm>
          <a:prstGeom prst="rect">
            <a:avLst/>
          </a:prstGeom>
        </p:spPr>
        <p:txBody>
          <a:bodyPr wrap="square">
            <a:spAutoFit/>
          </a:bodyPr>
          <a:lstStyle/>
          <a:p>
            <a:r>
              <a:rPr lang="en-US" b="1" dirty="0"/>
              <a:t>You need:</a:t>
            </a:r>
            <a:br>
              <a:rPr lang="en-US" dirty="0"/>
            </a:br>
            <a:r>
              <a:rPr lang="en-US" dirty="0"/>
              <a:t>1) PC</a:t>
            </a:r>
          </a:p>
          <a:p>
            <a:r>
              <a:rPr lang="en-US" dirty="0"/>
              <a:t>2) Arduino Mega with USB cable</a:t>
            </a:r>
          </a:p>
          <a:p>
            <a:endParaRPr lang="en-US" dirty="0"/>
          </a:p>
          <a:p>
            <a:r>
              <a:rPr lang="en-US" b="1" dirty="0"/>
              <a:t>Steps:</a:t>
            </a:r>
          </a:p>
          <a:p>
            <a:pPr marL="342900" indent="-342900">
              <a:buAutoNum type="arabicPeriod"/>
            </a:pPr>
            <a:r>
              <a:rPr lang="en-US" dirty="0"/>
              <a:t>Install Arduino IDE to PC</a:t>
            </a:r>
          </a:p>
          <a:p>
            <a:pPr marL="342900" indent="-342900">
              <a:buFontTx/>
              <a:buAutoNum type="arabicPeriod"/>
            </a:pPr>
            <a:r>
              <a:rPr lang="en-US" dirty="0"/>
              <a:t>Download code </a:t>
            </a:r>
            <a:r>
              <a:rPr lang="ru-RU" dirty="0">
                <a:hlinkClick r:id="rId2"/>
              </a:rPr>
              <a:t>https://github.com/EndlessBits/EndlessSynth/tree/main/synths/04_SineSynthArpegiatorMega_Sliders_Boombox</a:t>
            </a:r>
            <a:endParaRPr lang="en-US" dirty="0"/>
          </a:p>
          <a:p>
            <a:pPr marL="342900" indent="-342900">
              <a:buAutoNum type="arabicPeriod"/>
            </a:pPr>
            <a:r>
              <a:rPr lang="en-US" dirty="0"/>
              <a:t>Please see comments in main sketch file with information which libraries you need to install.</a:t>
            </a:r>
          </a:p>
          <a:p>
            <a:pPr marL="342900" indent="-342900">
              <a:buAutoNum type="arabicPeriod"/>
            </a:pPr>
            <a:r>
              <a:rPr lang="en-US" dirty="0"/>
              <a:t>Upload code to Mega.</a:t>
            </a:r>
          </a:p>
          <a:p>
            <a:pPr marL="342900" indent="-342900">
              <a:buAutoNum type="arabicPeriod"/>
            </a:pPr>
            <a:r>
              <a:rPr lang="en-US" dirty="0"/>
              <a:t>Try to compile and upload – that’s all we need to now. </a:t>
            </a:r>
            <a:br>
              <a:rPr lang="en-US" dirty="0"/>
            </a:br>
            <a:r>
              <a:rPr lang="en-US" dirty="0"/>
              <a:t>Nothing will work yet, we just test all is compiling.</a:t>
            </a:r>
            <a:br>
              <a:rPr lang="en-US" dirty="0"/>
            </a:br>
            <a:r>
              <a:rPr lang="en-US" dirty="0"/>
              <a:t>Later we will test parts of the synthesizer by running test sketches.</a:t>
            </a:r>
          </a:p>
          <a:p>
            <a:pPr marL="342900" indent="-342900">
              <a:buAutoNum type="arabicPeriod"/>
            </a:pPr>
            <a:endParaRPr lang="en-US" dirty="0"/>
          </a:p>
          <a:p>
            <a:br>
              <a:rPr lang="en-US" dirty="0"/>
            </a:br>
            <a:br>
              <a:rPr lang="en-US" dirty="0"/>
            </a:br>
            <a:br>
              <a:rPr lang="en-US" dirty="0"/>
            </a:br>
            <a:endParaRPr lang="ru-RU" dirty="0"/>
          </a:p>
        </p:txBody>
      </p:sp>
    </p:spTree>
    <p:extLst>
      <p:ext uri="{BB962C8B-B14F-4D97-AF65-F5344CB8AC3E}">
        <p14:creationId xmlns:p14="http://schemas.microsoft.com/office/powerpoint/2010/main" val="1690352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28CB4B-B782-4462-9171-8AE3F7B5BF22}"/>
              </a:ext>
            </a:extLst>
          </p:cNvPr>
          <p:cNvSpPr txBox="1"/>
          <p:nvPr/>
        </p:nvSpPr>
        <p:spPr>
          <a:xfrm>
            <a:off x="5406548" y="427153"/>
            <a:ext cx="1378904" cy="369332"/>
          </a:xfrm>
          <a:prstGeom prst="rect">
            <a:avLst/>
          </a:prstGeom>
          <a:noFill/>
        </p:spPr>
        <p:txBody>
          <a:bodyPr wrap="none" rtlCol="0">
            <a:spAutoFit/>
          </a:bodyPr>
          <a:lstStyle/>
          <a:p>
            <a:r>
              <a:rPr lang="en-US" dirty="0">
                <a:highlight>
                  <a:srgbClr val="FFFF00"/>
                </a:highlight>
              </a:rPr>
              <a:t>2. Sound out</a:t>
            </a:r>
            <a:endParaRPr lang="ru-RU" dirty="0">
              <a:highlight>
                <a:srgbClr val="FFFF00"/>
              </a:highlight>
            </a:endParaRPr>
          </a:p>
        </p:txBody>
      </p:sp>
      <p:sp>
        <p:nvSpPr>
          <p:cNvPr id="3" name="Rectangle 2">
            <a:extLst>
              <a:ext uri="{FF2B5EF4-FFF2-40B4-BE49-F238E27FC236}">
                <a16:creationId xmlns:a16="http://schemas.microsoft.com/office/drawing/2014/main" id="{9FC9B8B1-6AB0-4273-A018-1A340013C0A9}"/>
              </a:ext>
            </a:extLst>
          </p:cNvPr>
          <p:cNvSpPr/>
          <p:nvPr/>
        </p:nvSpPr>
        <p:spPr>
          <a:xfrm>
            <a:off x="162392" y="1042672"/>
            <a:ext cx="7992509" cy="5909310"/>
          </a:xfrm>
          <a:prstGeom prst="rect">
            <a:avLst/>
          </a:prstGeom>
        </p:spPr>
        <p:txBody>
          <a:bodyPr wrap="none">
            <a:spAutoFit/>
          </a:bodyPr>
          <a:lstStyle/>
          <a:p>
            <a:r>
              <a:rPr lang="en-US" dirty="0"/>
              <a:t>To output sound from synth you need to choose from three possibilities,</a:t>
            </a:r>
            <a:br>
              <a:rPr lang="en-US" dirty="0"/>
            </a:br>
            <a:r>
              <a:rPr lang="en-US" dirty="0"/>
              <a:t>depending on synth usage:</a:t>
            </a:r>
            <a:br>
              <a:rPr lang="en-US" dirty="0"/>
            </a:br>
            <a:r>
              <a:rPr lang="en-US" dirty="0"/>
              <a:t>- Buzzer is “must have” for simple immediate testing. </a:t>
            </a:r>
            <a:br>
              <a:rPr lang="en-US" dirty="0"/>
            </a:br>
            <a:r>
              <a:rPr lang="en-US" dirty="0"/>
              <a:t>- Out Mini jack is required for performances and sound recording.</a:t>
            </a:r>
            <a:br>
              <a:rPr lang="en-US" dirty="0"/>
            </a:br>
            <a:r>
              <a:rPr lang="en-US" dirty="0"/>
              <a:t>- Compact amplifier and speaker allows to create ready-to-use synth in one case.</a:t>
            </a:r>
            <a:br>
              <a:rPr lang="en-US" dirty="0"/>
            </a:br>
            <a:r>
              <a:rPr lang="en-US" dirty="0"/>
              <a:t>Now more details about it:</a:t>
            </a:r>
          </a:p>
          <a:p>
            <a:br>
              <a:rPr lang="en-US" dirty="0"/>
            </a:br>
            <a:r>
              <a:rPr lang="en-US" b="1" dirty="0"/>
              <a:t>Simplest: use buzzer</a:t>
            </a:r>
            <a:r>
              <a:rPr lang="en-US" dirty="0"/>
              <a:t> </a:t>
            </a:r>
            <a:br>
              <a:rPr lang="en-US" dirty="0"/>
            </a:br>
            <a:r>
              <a:rPr lang="en-US" dirty="0"/>
              <a:t>You need passive buzzer, 5V. Also, choose biggest one to get better </a:t>
            </a:r>
            <a:br>
              <a:rPr lang="en-US" dirty="0"/>
            </a:br>
            <a:r>
              <a:rPr lang="en-US" dirty="0"/>
              <a:t>sound.</a:t>
            </a:r>
          </a:p>
          <a:p>
            <a:endParaRPr lang="en-US" dirty="0"/>
          </a:p>
          <a:p>
            <a:r>
              <a:rPr lang="en-US" b="1" dirty="0"/>
              <a:t>Pro: Use </a:t>
            </a:r>
            <a:r>
              <a:rPr lang="en-US" b="1" dirty="0" err="1"/>
              <a:t>Troyka</a:t>
            </a:r>
            <a:r>
              <a:rPr lang="en-US" b="1" dirty="0"/>
              <a:t>-Line Out Mini Jack </a:t>
            </a:r>
            <a:br>
              <a:rPr lang="en-US" b="1" dirty="0"/>
            </a:br>
            <a:r>
              <a:rPr lang="en-US" dirty="0"/>
              <a:t>or similar module with mini-jack output</a:t>
            </a:r>
            <a:br>
              <a:rPr lang="en-US" dirty="0"/>
            </a:br>
            <a:r>
              <a:rPr lang="en-US" dirty="0"/>
              <a:t>to connect it to your audio amplifiers or speakers.</a:t>
            </a:r>
            <a:br>
              <a:rPr lang="en-US" dirty="0"/>
            </a:br>
            <a:endParaRPr lang="en-US" dirty="0"/>
          </a:p>
          <a:p>
            <a:r>
              <a:rPr lang="en-US" i="1" dirty="0"/>
              <a:t>Note</a:t>
            </a:r>
            <a:r>
              <a:rPr lang="en-US" dirty="0"/>
              <a:t>: I have some problems with unwanted sound distortions from here into mixer,</a:t>
            </a:r>
          </a:p>
          <a:p>
            <a:r>
              <a:rPr lang="en-US" dirty="0"/>
              <a:t>though speakers and sound card process this normally.</a:t>
            </a:r>
          </a:p>
          <a:p>
            <a:endParaRPr lang="en-US" dirty="0"/>
          </a:p>
          <a:p>
            <a:r>
              <a:rPr lang="en-US" b="1" dirty="0"/>
              <a:t>Middle: Use compact amplifier and speaker</a:t>
            </a:r>
            <a:br>
              <a:rPr lang="en-US" dirty="0"/>
            </a:br>
            <a:r>
              <a:rPr lang="en-US" dirty="0"/>
              <a:t> (need amplifier, speaker, power</a:t>
            </a:r>
            <a:r>
              <a:rPr lang="ru-RU" dirty="0"/>
              <a:t> </a:t>
            </a:r>
            <a:r>
              <a:rPr lang="en-US" dirty="0"/>
              <a:t>supply).</a:t>
            </a:r>
            <a:br>
              <a:rPr lang="en-US" dirty="0"/>
            </a:br>
            <a:endParaRPr lang="en-US" dirty="0"/>
          </a:p>
        </p:txBody>
      </p:sp>
      <p:pic>
        <p:nvPicPr>
          <p:cNvPr id="5" name="Picture 4">
            <a:extLst>
              <a:ext uri="{FF2B5EF4-FFF2-40B4-BE49-F238E27FC236}">
                <a16:creationId xmlns:a16="http://schemas.microsoft.com/office/drawing/2014/main" id="{24DFFEF6-A506-44EE-8FC3-D0574B296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096" y="2596329"/>
            <a:ext cx="2395920" cy="1831276"/>
          </a:xfrm>
          <a:prstGeom prst="rect">
            <a:avLst/>
          </a:prstGeom>
        </p:spPr>
      </p:pic>
      <p:pic>
        <p:nvPicPr>
          <p:cNvPr id="7" name="Picture 6">
            <a:extLst>
              <a:ext uri="{FF2B5EF4-FFF2-40B4-BE49-F238E27FC236}">
                <a16:creationId xmlns:a16="http://schemas.microsoft.com/office/drawing/2014/main" id="{380B2DEC-C343-4864-8183-A61905555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8291" y="773567"/>
            <a:ext cx="1485530" cy="987312"/>
          </a:xfrm>
          <a:prstGeom prst="rect">
            <a:avLst/>
          </a:prstGeom>
        </p:spPr>
      </p:pic>
      <p:pic>
        <p:nvPicPr>
          <p:cNvPr id="9" name="Picture 8">
            <a:extLst>
              <a:ext uri="{FF2B5EF4-FFF2-40B4-BE49-F238E27FC236}">
                <a16:creationId xmlns:a16="http://schemas.microsoft.com/office/drawing/2014/main" id="{802B897E-CA81-4945-86BE-F663B14CF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2024" y="5107875"/>
            <a:ext cx="2944726" cy="1544345"/>
          </a:xfrm>
          <a:prstGeom prst="rect">
            <a:avLst/>
          </a:prstGeom>
        </p:spPr>
      </p:pic>
    </p:spTree>
    <p:extLst>
      <p:ext uri="{BB962C8B-B14F-4D97-AF65-F5344CB8AC3E}">
        <p14:creationId xmlns:p14="http://schemas.microsoft.com/office/powerpoint/2010/main" val="155657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C9B8B1-6AB0-4273-A018-1A340013C0A9}"/>
              </a:ext>
            </a:extLst>
          </p:cNvPr>
          <p:cNvSpPr/>
          <p:nvPr/>
        </p:nvSpPr>
        <p:spPr>
          <a:xfrm>
            <a:off x="162392" y="1042672"/>
            <a:ext cx="6959662" cy="4247317"/>
          </a:xfrm>
          <a:prstGeom prst="rect">
            <a:avLst/>
          </a:prstGeom>
        </p:spPr>
        <p:txBody>
          <a:bodyPr wrap="none">
            <a:spAutoFit/>
          </a:bodyPr>
          <a:lstStyle/>
          <a:p>
            <a:br>
              <a:rPr lang="en-US" dirty="0"/>
            </a:br>
            <a:endParaRPr lang="en-US" dirty="0"/>
          </a:p>
          <a:p>
            <a:r>
              <a:rPr lang="en-US" dirty="0"/>
              <a:t>So, choosing and connecting some sound output,</a:t>
            </a:r>
          </a:p>
          <a:p>
            <a:r>
              <a:rPr lang="en-US" dirty="0"/>
              <a:t>you may explore 1-bit sound synthesis!</a:t>
            </a:r>
          </a:p>
          <a:p>
            <a:endParaRPr lang="en-US" dirty="0"/>
          </a:p>
          <a:p>
            <a:r>
              <a:rPr lang="en-US" dirty="0"/>
              <a:t>For that check the codes:</a:t>
            </a:r>
          </a:p>
          <a:p>
            <a:r>
              <a:rPr lang="ru-RU" dirty="0">
                <a:hlinkClick r:id="rId2"/>
              </a:rPr>
              <a:t>https://github.com/EndlessBits/EndlessSynth/tree/main/synthesis_tests</a:t>
            </a:r>
            <a:endParaRPr lang="en-US" dirty="0"/>
          </a:p>
          <a:p>
            <a:endParaRPr lang="en-US" dirty="0"/>
          </a:p>
          <a:p>
            <a:r>
              <a:rPr lang="en-US" dirty="0"/>
              <a:t>This small projects starts from very simple approach</a:t>
            </a:r>
          </a:p>
          <a:p>
            <a:r>
              <a:rPr lang="en-US" dirty="0"/>
              <a:t>and goes to polyphonic sine wave synthesis using dithering,</a:t>
            </a:r>
          </a:p>
          <a:p>
            <a:r>
              <a:rPr lang="en-US" dirty="0"/>
              <a:t>Implemented on </a:t>
            </a:r>
            <a:r>
              <a:rPr lang="en-US" dirty="0" err="1"/>
              <a:t>Arduio</a:t>
            </a:r>
            <a:r>
              <a:rPr lang="en-US" dirty="0"/>
              <a:t> timer interrupts. </a:t>
            </a:r>
          </a:p>
          <a:p>
            <a:endParaRPr lang="en-US" dirty="0"/>
          </a:p>
          <a:p>
            <a:r>
              <a:rPr lang="en-US" dirty="0"/>
              <a:t>You may just run it to check the sound, </a:t>
            </a:r>
          </a:p>
          <a:p>
            <a:r>
              <a:rPr lang="en-US" dirty="0"/>
              <a:t>or explore and learn if you are programmer.</a:t>
            </a:r>
            <a:br>
              <a:rPr lang="en-US" dirty="0"/>
            </a:br>
            <a:endParaRPr lang="en-US" dirty="0"/>
          </a:p>
        </p:txBody>
      </p:sp>
      <p:pic>
        <p:nvPicPr>
          <p:cNvPr id="6" name="Picture 5">
            <a:extLst>
              <a:ext uri="{FF2B5EF4-FFF2-40B4-BE49-F238E27FC236}">
                <a16:creationId xmlns:a16="http://schemas.microsoft.com/office/drawing/2014/main" id="{4D563A35-269C-47F7-9762-EB540C754404}"/>
              </a:ext>
            </a:extLst>
          </p:cNvPr>
          <p:cNvPicPr>
            <a:picLocks noChangeAspect="1"/>
          </p:cNvPicPr>
          <p:nvPr/>
        </p:nvPicPr>
        <p:blipFill>
          <a:blip r:embed="rId3"/>
          <a:stretch>
            <a:fillRect/>
          </a:stretch>
        </p:blipFill>
        <p:spPr>
          <a:xfrm>
            <a:off x="7122054" y="217965"/>
            <a:ext cx="4562475" cy="6191250"/>
          </a:xfrm>
          <a:prstGeom prst="rect">
            <a:avLst/>
          </a:prstGeom>
        </p:spPr>
      </p:pic>
    </p:spTree>
    <p:extLst>
      <p:ext uri="{BB962C8B-B14F-4D97-AF65-F5344CB8AC3E}">
        <p14:creationId xmlns:p14="http://schemas.microsoft.com/office/powerpoint/2010/main" val="1533743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C1CC4B-415A-4AFD-AFE9-43C23D2125A7}"/>
              </a:ext>
            </a:extLst>
          </p:cNvPr>
          <p:cNvPicPr>
            <a:picLocks noChangeAspect="1"/>
          </p:cNvPicPr>
          <p:nvPr/>
        </p:nvPicPr>
        <p:blipFill>
          <a:blip r:embed="rId2"/>
          <a:stretch>
            <a:fillRect/>
          </a:stretch>
        </p:blipFill>
        <p:spPr>
          <a:xfrm>
            <a:off x="8567350" y="2346209"/>
            <a:ext cx="2790933" cy="2048238"/>
          </a:xfrm>
          <a:prstGeom prst="rect">
            <a:avLst/>
          </a:prstGeom>
        </p:spPr>
      </p:pic>
      <p:sp>
        <p:nvSpPr>
          <p:cNvPr id="2" name="TextBox 1">
            <a:extLst>
              <a:ext uri="{FF2B5EF4-FFF2-40B4-BE49-F238E27FC236}">
                <a16:creationId xmlns:a16="http://schemas.microsoft.com/office/drawing/2014/main" id="{DC5AA916-B332-4933-8291-489BBAFA3BF2}"/>
              </a:ext>
            </a:extLst>
          </p:cNvPr>
          <p:cNvSpPr txBox="1"/>
          <p:nvPr/>
        </p:nvSpPr>
        <p:spPr>
          <a:xfrm>
            <a:off x="5446206" y="461184"/>
            <a:ext cx="1299587" cy="369332"/>
          </a:xfrm>
          <a:prstGeom prst="rect">
            <a:avLst/>
          </a:prstGeom>
          <a:noFill/>
        </p:spPr>
        <p:txBody>
          <a:bodyPr wrap="none" rtlCol="0">
            <a:spAutoFit/>
          </a:bodyPr>
          <a:lstStyle/>
          <a:p>
            <a:r>
              <a:rPr lang="en-US" dirty="0">
                <a:highlight>
                  <a:srgbClr val="FFFF00"/>
                </a:highlight>
              </a:rPr>
              <a:t>2. Keyboard</a:t>
            </a:r>
            <a:endParaRPr lang="ru-RU" dirty="0">
              <a:highlight>
                <a:srgbClr val="FFFF00"/>
              </a:highlight>
            </a:endParaRPr>
          </a:p>
        </p:txBody>
      </p:sp>
      <p:sp>
        <p:nvSpPr>
          <p:cNvPr id="3" name="Rectangle 2">
            <a:extLst>
              <a:ext uri="{FF2B5EF4-FFF2-40B4-BE49-F238E27FC236}">
                <a16:creationId xmlns:a16="http://schemas.microsoft.com/office/drawing/2014/main" id="{39720A00-3695-4DF2-A783-107B01BE81CD}"/>
              </a:ext>
            </a:extLst>
          </p:cNvPr>
          <p:cNvSpPr/>
          <p:nvPr/>
        </p:nvSpPr>
        <p:spPr>
          <a:xfrm>
            <a:off x="1021351" y="1202470"/>
            <a:ext cx="8406734" cy="3416320"/>
          </a:xfrm>
          <a:prstGeom prst="rect">
            <a:avLst/>
          </a:prstGeom>
        </p:spPr>
        <p:txBody>
          <a:bodyPr wrap="square">
            <a:spAutoFit/>
          </a:bodyPr>
          <a:lstStyle/>
          <a:p>
            <a:r>
              <a:rPr lang="en-US" b="1" dirty="0"/>
              <a:t>You need:</a:t>
            </a:r>
            <a:br>
              <a:rPr lang="en-US" dirty="0"/>
            </a:br>
            <a:r>
              <a:rPr lang="en-US" dirty="0"/>
              <a:t>1) Cheap toy keyboard piano with 32 keys.</a:t>
            </a:r>
            <a:br>
              <a:rPr lang="en-US" dirty="0"/>
            </a:br>
            <a:endParaRPr lang="en-US" dirty="0"/>
          </a:p>
          <a:p>
            <a:r>
              <a:rPr lang="en-US" dirty="0"/>
              <a:t>2) Ribbon cable with 40 pins</a:t>
            </a:r>
            <a:br>
              <a:rPr lang="en-US" dirty="0"/>
            </a:br>
            <a:r>
              <a:rPr lang="en-US" i="1" dirty="0"/>
              <a:t>“Raspberry Pi GPIO Ribbon Cable - 40-pin, 6" (</a:t>
            </a:r>
            <a:r>
              <a:rPr lang="en-US" i="1" dirty="0" err="1"/>
              <a:t>RPi</a:t>
            </a:r>
            <a:r>
              <a:rPr lang="en-US" i="1" dirty="0"/>
              <a:t> 3, RPi2, B+)”</a:t>
            </a:r>
          </a:p>
          <a:p>
            <a:endParaRPr lang="en-US" dirty="0"/>
          </a:p>
          <a:p>
            <a:r>
              <a:rPr lang="en-US" b="1" dirty="0"/>
              <a:t>Steps:</a:t>
            </a:r>
          </a:p>
          <a:p>
            <a:pPr marL="342900" indent="-342900">
              <a:buAutoNum type="arabicPeriod"/>
            </a:pPr>
            <a:r>
              <a:rPr lang="en-US" dirty="0"/>
              <a:t>Disassembly toy keyboard</a:t>
            </a:r>
          </a:p>
          <a:p>
            <a:pPr marL="342900" indent="-342900">
              <a:buAutoNum type="arabicPeriod"/>
            </a:pPr>
            <a:r>
              <a:rPr lang="en-US" dirty="0"/>
              <a:t>Explore the keyboard’s sensor structure. Cheap keyboards use 4 blocks by 8 keys,</a:t>
            </a:r>
            <a:br>
              <a:rPr lang="en-US" dirty="0"/>
            </a:br>
            <a:r>
              <a:rPr lang="en-US" dirty="0"/>
              <a:t>in each block only one key may be requested properly. We need “truth” polyphony,</a:t>
            </a:r>
            <a:br>
              <a:rPr lang="en-US" dirty="0"/>
            </a:br>
            <a:r>
              <a:rPr lang="en-US" dirty="0"/>
              <a:t>so we need to solder tiny wires and break some wires on the sensor. </a:t>
            </a:r>
          </a:p>
          <a:p>
            <a:pPr marL="342900" indent="-342900">
              <a:buAutoNum type="arabicPeriod"/>
            </a:pPr>
            <a:endParaRPr lang="ru-RU" dirty="0"/>
          </a:p>
        </p:txBody>
      </p:sp>
      <p:pic>
        <p:nvPicPr>
          <p:cNvPr id="4" name="Picture 3">
            <a:extLst>
              <a:ext uri="{FF2B5EF4-FFF2-40B4-BE49-F238E27FC236}">
                <a16:creationId xmlns:a16="http://schemas.microsoft.com/office/drawing/2014/main" id="{F4F2A11C-11E3-4C9D-B661-140AEC73CB3A}"/>
              </a:ext>
            </a:extLst>
          </p:cNvPr>
          <p:cNvPicPr>
            <a:picLocks noChangeAspect="1"/>
          </p:cNvPicPr>
          <p:nvPr/>
        </p:nvPicPr>
        <p:blipFill>
          <a:blip r:embed="rId3"/>
          <a:stretch>
            <a:fillRect/>
          </a:stretch>
        </p:blipFill>
        <p:spPr>
          <a:xfrm>
            <a:off x="7556653" y="645850"/>
            <a:ext cx="4105228" cy="1700359"/>
          </a:xfrm>
          <a:prstGeom prst="rect">
            <a:avLst/>
          </a:prstGeom>
        </p:spPr>
      </p:pic>
      <p:pic>
        <p:nvPicPr>
          <p:cNvPr id="6" name="Picture 5">
            <a:extLst>
              <a:ext uri="{FF2B5EF4-FFF2-40B4-BE49-F238E27FC236}">
                <a16:creationId xmlns:a16="http://schemas.microsoft.com/office/drawing/2014/main" id="{3E1C2B6A-5CF7-43E4-96DF-F06D0484F40B}"/>
              </a:ext>
            </a:extLst>
          </p:cNvPr>
          <p:cNvPicPr>
            <a:picLocks noChangeAspect="1"/>
          </p:cNvPicPr>
          <p:nvPr/>
        </p:nvPicPr>
        <p:blipFill>
          <a:blip r:embed="rId4"/>
          <a:stretch>
            <a:fillRect/>
          </a:stretch>
        </p:blipFill>
        <p:spPr>
          <a:xfrm>
            <a:off x="836180" y="4906181"/>
            <a:ext cx="4836651" cy="1951819"/>
          </a:xfrm>
          <a:prstGeom prst="rect">
            <a:avLst/>
          </a:prstGeom>
        </p:spPr>
      </p:pic>
    </p:spTree>
    <p:extLst>
      <p:ext uri="{BB962C8B-B14F-4D97-AF65-F5344CB8AC3E}">
        <p14:creationId xmlns:p14="http://schemas.microsoft.com/office/powerpoint/2010/main" val="2575053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430009-75E5-40FA-993C-D0642E935E1E}"/>
              </a:ext>
            </a:extLst>
          </p:cNvPr>
          <p:cNvSpPr txBox="1"/>
          <p:nvPr/>
        </p:nvSpPr>
        <p:spPr>
          <a:xfrm>
            <a:off x="426128" y="310719"/>
            <a:ext cx="8770799" cy="369332"/>
          </a:xfrm>
          <a:prstGeom prst="rect">
            <a:avLst/>
          </a:prstGeom>
          <a:noFill/>
        </p:spPr>
        <p:txBody>
          <a:bodyPr wrap="none" rtlCol="0">
            <a:spAutoFit/>
          </a:bodyPr>
          <a:lstStyle/>
          <a:p>
            <a:r>
              <a:rPr lang="en-US" dirty="0"/>
              <a:t>Normally we can use 8 keys from “original” keyboard scheme, and add 24 keys by soldering.</a:t>
            </a:r>
            <a:endParaRPr lang="ru-RU" dirty="0"/>
          </a:p>
        </p:txBody>
      </p:sp>
      <p:pic>
        <p:nvPicPr>
          <p:cNvPr id="5" name="Picture 4">
            <a:extLst>
              <a:ext uri="{FF2B5EF4-FFF2-40B4-BE49-F238E27FC236}">
                <a16:creationId xmlns:a16="http://schemas.microsoft.com/office/drawing/2014/main" id="{E5A1E09A-0BC3-400C-AAD1-608B8E707666}"/>
              </a:ext>
            </a:extLst>
          </p:cNvPr>
          <p:cNvPicPr>
            <a:picLocks noChangeAspect="1"/>
          </p:cNvPicPr>
          <p:nvPr/>
        </p:nvPicPr>
        <p:blipFill>
          <a:blip r:embed="rId2"/>
          <a:stretch>
            <a:fillRect/>
          </a:stretch>
        </p:blipFill>
        <p:spPr>
          <a:xfrm>
            <a:off x="106532" y="792307"/>
            <a:ext cx="8770799" cy="4003083"/>
          </a:xfrm>
          <a:prstGeom prst="rect">
            <a:avLst/>
          </a:prstGeom>
        </p:spPr>
      </p:pic>
      <p:pic>
        <p:nvPicPr>
          <p:cNvPr id="4" name="Picture 3">
            <a:extLst>
              <a:ext uri="{FF2B5EF4-FFF2-40B4-BE49-F238E27FC236}">
                <a16:creationId xmlns:a16="http://schemas.microsoft.com/office/drawing/2014/main" id="{373D7ADD-06C7-4D66-8A42-A4194DB935AD}"/>
              </a:ext>
            </a:extLst>
          </p:cNvPr>
          <p:cNvPicPr>
            <a:picLocks noChangeAspect="1"/>
          </p:cNvPicPr>
          <p:nvPr/>
        </p:nvPicPr>
        <p:blipFill>
          <a:blip r:embed="rId3"/>
          <a:stretch>
            <a:fillRect/>
          </a:stretch>
        </p:blipFill>
        <p:spPr>
          <a:xfrm>
            <a:off x="6396197" y="2457033"/>
            <a:ext cx="5601460" cy="4192342"/>
          </a:xfrm>
          <a:prstGeom prst="rect">
            <a:avLst/>
          </a:prstGeom>
        </p:spPr>
      </p:pic>
      <p:sp>
        <p:nvSpPr>
          <p:cNvPr id="6" name="TextBox 5">
            <a:extLst>
              <a:ext uri="{FF2B5EF4-FFF2-40B4-BE49-F238E27FC236}">
                <a16:creationId xmlns:a16="http://schemas.microsoft.com/office/drawing/2014/main" id="{309732F7-135D-4DEF-A454-B5B932B0F11F}"/>
              </a:ext>
            </a:extLst>
          </p:cNvPr>
          <p:cNvSpPr txBox="1"/>
          <p:nvPr/>
        </p:nvSpPr>
        <p:spPr>
          <a:xfrm>
            <a:off x="1083041" y="3014693"/>
            <a:ext cx="1789914" cy="369332"/>
          </a:xfrm>
          <a:prstGeom prst="rect">
            <a:avLst/>
          </a:prstGeom>
          <a:noFill/>
        </p:spPr>
        <p:txBody>
          <a:bodyPr wrap="none" rtlCol="0">
            <a:spAutoFit/>
          </a:bodyPr>
          <a:lstStyle/>
          <a:p>
            <a:r>
              <a:rPr lang="en-US" dirty="0">
                <a:highlight>
                  <a:srgbClr val="FFFF00"/>
                </a:highlight>
              </a:rPr>
              <a:t>Solder new wires</a:t>
            </a:r>
            <a:endParaRPr lang="ru-RU" dirty="0">
              <a:highlight>
                <a:srgbClr val="FFFF00"/>
              </a:highlight>
            </a:endParaRPr>
          </a:p>
        </p:txBody>
      </p:sp>
      <p:sp>
        <p:nvSpPr>
          <p:cNvPr id="7" name="TextBox 6">
            <a:extLst>
              <a:ext uri="{FF2B5EF4-FFF2-40B4-BE49-F238E27FC236}">
                <a16:creationId xmlns:a16="http://schemas.microsoft.com/office/drawing/2014/main" id="{2A80320C-B46C-4972-A28B-041A15BA8645}"/>
              </a:ext>
            </a:extLst>
          </p:cNvPr>
          <p:cNvSpPr txBox="1"/>
          <p:nvPr/>
        </p:nvSpPr>
        <p:spPr>
          <a:xfrm>
            <a:off x="2332555" y="2087701"/>
            <a:ext cx="1837619" cy="369332"/>
          </a:xfrm>
          <a:prstGeom prst="rect">
            <a:avLst/>
          </a:prstGeom>
          <a:noFill/>
        </p:spPr>
        <p:txBody>
          <a:bodyPr wrap="none" rtlCol="0">
            <a:spAutoFit/>
          </a:bodyPr>
          <a:lstStyle/>
          <a:p>
            <a:r>
              <a:rPr lang="en-US" dirty="0">
                <a:highlight>
                  <a:srgbClr val="FFFF00"/>
                </a:highlight>
              </a:rPr>
              <a:t>Broke some wires</a:t>
            </a:r>
            <a:endParaRPr lang="ru-RU" dirty="0">
              <a:highlight>
                <a:srgbClr val="FFFF00"/>
              </a:highlight>
            </a:endParaRPr>
          </a:p>
        </p:txBody>
      </p:sp>
    </p:spTree>
    <p:extLst>
      <p:ext uri="{BB962C8B-B14F-4D97-AF65-F5344CB8AC3E}">
        <p14:creationId xmlns:p14="http://schemas.microsoft.com/office/powerpoint/2010/main" val="2903167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1850</Words>
  <Application>Microsoft Office PowerPoint</Application>
  <PresentationFormat>Widescreen</PresentationFormat>
  <Paragraphs>194</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Denis Perevalov</dc:creator>
  <cp:lastModifiedBy>Denis Perevalov</cp:lastModifiedBy>
  <cp:revision>113</cp:revision>
  <dcterms:created xsi:type="dcterms:W3CDTF">2021-02-13T18:51:47Z</dcterms:created>
  <dcterms:modified xsi:type="dcterms:W3CDTF">2021-02-13T21:30:33Z</dcterms:modified>
</cp:coreProperties>
</file>